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9" r:id="rId1"/>
    <p:sldMasterId id="2147483709" r:id="rId2"/>
  </p:sldMasterIdLst>
  <p:notesMasterIdLst>
    <p:notesMasterId r:id="rId44"/>
  </p:notesMasterIdLst>
  <p:sldIdLst>
    <p:sldId id="336" r:id="rId3"/>
    <p:sldId id="364" r:id="rId4"/>
    <p:sldId id="292" r:id="rId5"/>
    <p:sldId id="362" r:id="rId6"/>
    <p:sldId id="257" r:id="rId7"/>
    <p:sldId id="291" r:id="rId8"/>
    <p:sldId id="312" r:id="rId9"/>
    <p:sldId id="365" r:id="rId10"/>
    <p:sldId id="293" r:id="rId11"/>
    <p:sldId id="366" r:id="rId12"/>
    <p:sldId id="339" r:id="rId13"/>
    <p:sldId id="313" r:id="rId14"/>
    <p:sldId id="342" r:id="rId15"/>
    <p:sldId id="375" r:id="rId16"/>
    <p:sldId id="374" r:id="rId17"/>
    <p:sldId id="368" r:id="rId18"/>
    <p:sldId id="367" r:id="rId19"/>
    <p:sldId id="369" r:id="rId20"/>
    <p:sldId id="370" r:id="rId21"/>
    <p:sldId id="371" r:id="rId22"/>
    <p:sldId id="373" r:id="rId23"/>
    <p:sldId id="341" r:id="rId24"/>
    <p:sldId id="377" r:id="rId25"/>
    <p:sldId id="388" r:id="rId26"/>
    <p:sldId id="378" r:id="rId27"/>
    <p:sldId id="379" r:id="rId28"/>
    <p:sldId id="380" r:id="rId29"/>
    <p:sldId id="385" r:id="rId30"/>
    <p:sldId id="386" r:id="rId31"/>
    <p:sldId id="387" r:id="rId32"/>
    <p:sldId id="381" r:id="rId33"/>
    <p:sldId id="389" r:id="rId34"/>
    <p:sldId id="382" r:id="rId35"/>
    <p:sldId id="350" r:id="rId36"/>
    <p:sldId id="337" r:id="rId37"/>
    <p:sldId id="355" r:id="rId38"/>
    <p:sldId id="383" r:id="rId39"/>
    <p:sldId id="384" r:id="rId40"/>
    <p:sldId id="363" r:id="rId41"/>
    <p:sldId id="390" r:id="rId42"/>
    <p:sldId id="360" r:id="rId4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FF"/>
    <a:srgbClr val="FDB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67" autoAdjust="0"/>
    <p:restoredTop sz="86410" autoAdjust="0"/>
  </p:normalViewPr>
  <p:slideViewPr>
    <p:cSldViewPr snapToGrid="0">
      <p:cViewPr varScale="1">
        <p:scale>
          <a:sx n="98" d="100"/>
          <a:sy n="98" d="100"/>
        </p:scale>
        <p:origin x="276" y="90"/>
      </p:cViewPr>
      <p:guideLst/>
    </p:cSldViewPr>
  </p:slideViewPr>
  <p:outlineViewPr>
    <p:cViewPr>
      <p:scale>
        <a:sx n="33" d="100"/>
        <a:sy n="33" d="100"/>
      </p:scale>
      <p:origin x="0" y="-10836"/>
    </p:cViewPr>
  </p:outlineViewPr>
  <p:notesTextViewPr>
    <p:cViewPr>
      <p:scale>
        <a:sx n="1" d="1"/>
        <a:sy n="1" d="1"/>
      </p:scale>
      <p:origin x="0" y="0"/>
    </p:cViewPr>
  </p:notesTextViewPr>
  <p:notesViewPr>
    <p:cSldViewPr snapToGrid="0">
      <p:cViewPr>
        <p:scale>
          <a:sx n="100" d="100"/>
          <a:sy n="100" d="100"/>
        </p:scale>
        <p:origin x="1338" y="-3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4"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t>Enrollment</a:t>
            </a:r>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spPr>
            <a:ln w="57150" cap="rnd" cmpd="sng" algn="ctr">
              <a:solidFill>
                <a:schemeClr val="accent5"/>
              </a:solidFill>
              <a:prstDash val="solid"/>
              <a:miter lim="800000"/>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Sheet1!$B$8:$B$13</c:f>
              <c:strCache>
                <c:ptCount val="6"/>
                <c:pt idx="0">
                  <c:v>2014/15</c:v>
                </c:pt>
                <c:pt idx="1">
                  <c:v>2015/16</c:v>
                </c:pt>
                <c:pt idx="2">
                  <c:v>2016/17</c:v>
                </c:pt>
                <c:pt idx="3">
                  <c:v>2017/18</c:v>
                </c:pt>
                <c:pt idx="4">
                  <c:v>2018/19</c:v>
                </c:pt>
                <c:pt idx="5">
                  <c:v>2019/20</c:v>
                </c:pt>
              </c:strCache>
            </c:strRef>
          </c:cat>
          <c:val>
            <c:numRef>
              <c:f>Sheet1!$A$1:$A$6</c:f>
              <c:numCache>
                <c:formatCode>General</c:formatCode>
                <c:ptCount val="6"/>
                <c:pt idx="0">
                  <c:v>142</c:v>
                </c:pt>
                <c:pt idx="1">
                  <c:v>120</c:v>
                </c:pt>
                <c:pt idx="2">
                  <c:v>105</c:v>
                </c:pt>
                <c:pt idx="3">
                  <c:v>113</c:v>
                </c:pt>
                <c:pt idx="4">
                  <c:v>142</c:v>
                </c:pt>
                <c:pt idx="5">
                  <c:v>156</c:v>
                </c:pt>
              </c:numCache>
            </c:numRef>
          </c:val>
          <c:smooth val="0"/>
          <c:extLst>
            <c:ext xmlns:c16="http://schemas.microsoft.com/office/drawing/2014/chart" uri="{C3380CC4-5D6E-409C-BE32-E72D297353CC}">
              <c16:uniqueId val="{00000000-5F28-4637-AA71-CC87AE8F9787}"/>
            </c:ext>
          </c:extLst>
        </c:ser>
        <c:dLbls>
          <c:dLblPos val="ctr"/>
          <c:showLegendKey val="0"/>
          <c:showVal val="1"/>
          <c:showCatName val="0"/>
          <c:showSerName val="0"/>
          <c:showPercent val="0"/>
          <c:showBubbleSize val="0"/>
        </c:dLbls>
        <c:smooth val="0"/>
        <c:axId val="290047600"/>
        <c:axId val="290050344"/>
      </c:lineChart>
      <c:catAx>
        <c:axId val="290047600"/>
        <c:scaling>
          <c:orientation val="minMax"/>
        </c:scaling>
        <c:delete val="0"/>
        <c:axPos val="b"/>
        <c:majorGridlines>
          <c:spPr>
            <a:ln w="9525" cap="flat" cmpd="sng" algn="ctr">
              <a:solidFill>
                <a:schemeClr val="tx1">
                  <a:lumMod val="15000"/>
                  <a:lumOff val="85000"/>
                  <a:alpha val="32000"/>
                </a:schemeClr>
              </a:solidFill>
              <a:round/>
            </a:ln>
            <a:effectLst/>
          </c:spPr>
        </c:majorGridlines>
        <c:title>
          <c:tx>
            <c:rich>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r>
                  <a:rPr lang="en-US" sz="2400" b="1"/>
                  <a:t>Years</a:t>
                </a:r>
              </a:p>
            </c:rich>
          </c:tx>
          <c:overlay val="0"/>
          <c:spPr>
            <a:noFill/>
            <a:ln>
              <a:noFill/>
            </a:ln>
            <a:effectLst/>
          </c:spPr>
          <c:txPr>
            <a:bodyPr rot="0" spcFirstLastPara="1" vertOverflow="ellipsis" vert="horz" wrap="square" anchor="ctr" anchorCtr="1"/>
            <a:lstStyle/>
            <a:p>
              <a:pPr>
                <a:defRPr sz="2400" b="1"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90050344"/>
        <c:crosses val="autoZero"/>
        <c:auto val="1"/>
        <c:lblAlgn val="ctr"/>
        <c:lblOffset val="100"/>
        <c:noMultiLvlLbl val="0"/>
      </c:catAx>
      <c:valAx>
        <c:axId val="290050344"/>
        <c:scaling>
          <c:orientation val="minMax"/>
          <c:min val="100"/>
        </c:scaling>
        <c:delete val="0"/>
        <c:axPos val="l"/>
        <c:majorGridlines>
          <c:spPr>
            <a:ln w="9525" cap="flat" cmpd="sng" algn="ctr">
              <a:solidFill>
                <a:schemeClr val="accent1">
                  <a:alpha val="76000"/>
                </a:schemeClr>
              </a:solidFill>
              <a:round/>
            </a:ln>
            <a:effectLst/>
          </c:spPr>
        </c:majorGridlines>
        <c:title>
          <c:tx>
            <c:rich>
              <a:bodyPr rot="-540000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r>
                  <a:rPr lang="en-US" sz="1800" b="1" dirty="0"/>
                  <a:t>Number of Students</a:t>
                </a:r>
              </a:p>
            </c:rich>
          </c:tx>
          <c:layout>
            <c:manualLayout>
              <c:xMode val="edge"/>
              <c:yMode val="edge"/>
              <c:x val="9.3748625390545435E-3"/>
              <c:y val="0.20439277578459555"/>
            </c:manualLayout>
          </c:layout>
          <c:overlay val="0"/>
          <c:spPr>
            <a:noFill/>
            <a:ln>
              <a:noFill/>
            </a:ln>
            <a:effectLst/>
          </c:spPr>
          <c:txPr>
            <a:bodyPr rot="-5400000" spcFirstLastPara="1" vertOverflow="ellipsis" vert="horz" wrap="square" anchor="ctr" anchorCtr="1"/>
            <a:lstStyle/>
            <a:p>
              <a:pPr>
                <a:defRPr sz="1800" b="1"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290047600"/>
        <c:crosses val="autoZero"/>
        <c:crossBetween val="between"/>
      </c:valAx>
      <c:spPr>
        <a:noFill/>
        <a:ln>
          <a:noFill/>
        </a:ln>
        <a:effectLst/>
      </c:spPr>
    </c:plotArea>
    <c:plotVisOnly val="1"/>
    <c:dispBlanksAs val="gap"/>
    <c:showDLblsOverMax val="0"/>
  </c:chart>
  <c:spPr>
    <a:noFill/>
    <a:ln w="3175">
      <a:solidFill>
        <a:schemeClr val="tx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7"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6A8B037-0FC3-4A97-8FE5-02340B457A2D}" type="datetimeFigureOut">
              <a:rPr lang="en-US" smtClean="0"/>
              <a:t>10/3/2022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55257A2-0FCE-4FC8-AFBE-E9C9D3F2C581}" type="slidenum">
              <a:rPr lang="en-US" smtClean="0"/>
              <a:t>‹#›</a:t>
            </a:fld>
            <a:endParaRPr lang="en-US" dirty="0"/>
          </a:p>
        </p:txBody>
      </p:sp>
    </p:spTree>
    <p:extLst>
      <p:ext uri="{BB962C8B-B14F-4D97-AF65-F5344CB8AC3E}">
        <p14:creationId xmlns:p14="http://schemas.microsoft.com/office/powerpoint/2010/main" val="4090801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(Entry</a:t>
            </a:r>
            <a:r>
              <a:rPr lang="en-US" baseline="0" dirty="0"/>
              <a:t> and gathering slide. Click </a:t>
            </a:r>
            <a:r>
              <a:rPr lang="en-US" baseline="0"/>
              <a:t>to advance.)</a:t>
            </a:r>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1</a:t>
            </a:fld>
            <a:endParaRPr lang="en-US" dirty="0"/>
          </a:p>
        </p:txBody>
      </p:sp>
    </p:spTree>
    <p:extLst>
      <p:ext uri="{BB962C8B-B14F-4D97-AF65-F5344CB8AC3E}">
        <p14:creationId xmlns:p14="http://schemas.microsoft.com/office/powerpoint/2010/main" val="41543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12</a:t>
            </a:fld>
            <a:endParaRPr lang="en-US" dirty="0"/>
          </a:p>
        </p:txBody>
      </p:sp>
    </p:spTree>
    <p:extLst>
      <p:ext uri="{BB962C8B-B14F-4D97-AF65-F5344CB8AC3E}">
        <p14:creationId xmlns:p14="http://schemas.microsoft.com/office/powerpoint/2010/main" val="3783812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13</a:t>
            </a:fld>
            <a:endParaRPr lang="en-US" dirty="0"/>
          </a:p>
        </p:txBody>
      </p:sp>
    </p:spTree>
    <p:extLst>
      <p:ext uri="{BB962C8B-B14F-4D97-AF65-F5344CB8AC3E}">
        <p14:creationId xmlns:p14="http://schemas.microsoft.com/office/powerpoint/2010/main" val="3561566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14</a:t>
            </a:fld>
            <a:endParaRPr lang="en-US" dirty="0"/>
          </a:p>
        </p:txBody>
      </p:sp>
    </p:spTree>
    <p:extLst>
      <p:ext uri="{BB962C8B-B14F-4D97-AF65-F5344CB8AC3E}">
        <p14:creationId xmlns:p14="http://schemas.microsoft.com/office/powerpoint/2010/main" val="3512523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15</a:t>
            </a:fld>
            <a:endParaRPr lang="en-US" dirty="0"/>
          </a:p>
        </p:txBody>
      </p:sp>
    </p:spTree>
    <p:extLst>
      <p:ext uri="{BB962C8B-B14F-4D97-AF65-F5344CB8AC3E}">
        <p14:creationId xmlns:p14="http://schemas.microsoft.com/office/powerpoint/2010/main" val="816765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16</a:t>
            </a:fld>
            <a:endParaRPr lang="en-US" dirty="0"/>
          </a:p>
        </p:txBody>
      </p:sp>
    </p:spTree>
    <p:extLst>
      <p:ext uri="{BB962C8B-B14F-4D97-AF65-F5344CB8AC3E}">
        <p14:creationId xmlns:p14="http://schemas.microsoft.com/office/powerpoint/2010/main" val="73289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17</a:t>
            </a:fld>
            <a:endParaRPr lang="en-US" dirty="0"/>
          </a:p>
        </p:txBody>
      </p:sp>
    </p:spTree>
    <p:extLst>
      <p:ext uri="{BB962C8B-B14F-4D97-AF65-F5344CB8AC3E}">
        <p14:creationId xmlns:p14="http://schemas.microsoft.com/office/powerpoint/2010/main" val="654046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18</a:t>
            </a:fld>
            <a:endParaRPr lang="en-US" dirty="0"/>
          </a:p>
        </p:txBody>
      </p:sp>
    </p:spTree>
    <p:extLst>
      <p:ext uri="{BB962C8B-B14F-4D97-AF65-F5344CB8AC3E}">
        <p14:creationId xmlns:p14="http://schemas.microsoft.com/office/powerpoint/2010/main" val="1541698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19</a:t>
            </a:fld>
            <a:endParaRPr lang="en-US" dirty="0"/>
          </a:p>
        </p:txBody>
      </p:sp>
    </p:spTree>
    <p:extLst>
      <p:ext uri="{BB962C8B-B14F-4D97-AF65-F5344CB8AC3E}">
        <p14:creationId xmlns:p14="http://schemas.microsoft.com/office/powerpoint/2010/main" val="1845628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20</a:t>
            </a:fld>
            <a:endParaRPr lang="en-US" dirty="0"/>
          </a:p>
        </p:txBody>
      </p:sp>
    </p:spTree>
    <p:extLst>
      <p:ext uri="{BB962C8B-B14F-4D97-AF65-F5344CB8AC3E}">
        <p14:creationId xmlns:p14="http://schemas.microsoft.com/office/powerpoint/2010/main" val="508532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21</a:t>
            </a:fld>
            <a:endParaRPr lang="en-US" dirty="0"/>
          </a:p>
        </p:txBody>
      </p:sp>
    </p:spTree>
    <p:extLst>
      <p:ext uri="{BB962C8B-B14F-4D97-AF65-F5344CB8AC3E}">
        <p14:creationId xmlns:p14="http://schemas.microsoft.com/office/powerpoint/2010/main" val="1965104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(Pulls the curtains back with welcoming</a:t>
            </a:r>
            <a:r>
              <a:rPr lang="en-US" baseline="0" dirty="0"/>
              <a:t>.)</a:t>
            </a:r>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3</a:t>
            </a:fld>
            <a:endParaRPr lang="en-US" dirty="0"/>
          </a:p>
        </p:txBody>
      </p:sp>
    </p:spTree>
    <p:extLst>
      <p:ext uri="{BB962C8B-B14F-4D97-AF65-F5344CB8AC3E}">
        <p14:creationId xmlns:p14="http://schemas.microsoft.com/office/powerpoint/2010/main" val="3443928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22</a:t>
            </a:fld>
            <a:endParaRPr lang="en-US" dirty="0"/>
          </a:p>
        </p:txBody>
      </p:sp>
    </p:spTree>
    <p:extLst>
      <p:ext uri="{BB962C8B-B14F-4D97-AF65-F5344CB8AC3E}">
        <p14:creationId xmlns:p14="http://schemas.microsoft.com/office/powerpoint/2010/main" val="3977649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23</a:t>
            </a:fld>
            <a:endParaRPr lang="en-US" dirty="0"/>
          </a:p>
        </p:txBody>
      </p:sp>
    </p:spTree>
    <p:extLst>
      <p:ext uri="{BB962C8B-B14F-4D97-AF65-F5344CB8AC3E}">
        <p14:creationId xmlns:p14="http://schemas.microsoft.com/office/powerpoint/2010/main" val="1884025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24</a:t>
            </a:fld>
            <a:endParaRPr lang="en-US" dirty="0"/>
          </a:p>
        </p:txBody>
      </p:sp>
    </p:spTree>
    <p:extLst>
      <p:ext uri="{BB962C8B-B14F-4D97-AF65-F5344CB8AC3E}">
        <p14:creationId xmlns:p14="http://schemas.microsoft.com/office/powerpoint/2010/main" val="972595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25</a:t>
            </a:fld>
            <a:endParaRPr lang="en-US" dirty="0"/>
          </a:p>
        </p:txBody>
      </p:sp>
    </p:spTree>
    <p:extLst>
      <p:ext uri="{BB962C8B-B14F-4D97-AF65-F5344CB8AC3E}">
        <p14:creationId xmlns:p14="http://schemas.microsoft.com/office/powerpoint/2010/main" val="375661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26</a:t>
            </a:fld>
            <a:endParaRPr lang="en-US" dirty="0"/>
          </a:p>
        </p:txBody>
      </p:sp>
    </p:spTree>
    <p:extLst>
      <p:ext uri="{BB962C8B-B14F-4D97-AF65-F5344CB8AC3E}">
        <p14:creationId xmlns:p14="http://schemas.microsoft.com/office/powerpoint/2010/main" val="2646606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27</a:t>
            </a:fld>
            <a:endParaRPr lang="en-US" dirty="0"/>
          </a:p>
        </p:txBody>
      </p:sp>
    </p:spTree>
    <p:extLst>
      <p:ext uri="{BB962C8B-B14F-4D97-AF65-F5344CB8AC3E}">
        <p14:creationId xmlns:p14="http://schemas.microsoft.com/office/powerpoint/2010/main" val="2697211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28</a:t>
            </a:fld>
            <a:endParaRPr lang="en-US" dirty="0"/>
          </a:p>
        </p:txBody>
      </p:sp>
    </p:spTree>
    <p:extLst>
      <p:ext uri="{BB962C8B-B14F-4D97-AF65-F5344CB8AC3E}">
        <p14:creationId xmlns:p14="http://schemas.microsoft.com/office/powerpoint/2010/main" val="806409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29</a:t>
            </a:fld>
            <a:endParaRPr lang="en-US" dirty="0"/>
          </a:p>
        </p:txBody>
      </p:sp>
    </p:spTree>
    <p:extLst>
      <p:ext uri="{BB962C8B-B14F-4D97-AF65-F5344CB8AC3E}">
        <p14:creationId xmlns:p14="http://schemas.microsoft.com/office/powerpoint/2010/main" val="619504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30</a:t>
            </a:fld>
            <a:endParaRPr lang="en-US" dirty="0"/>
          </a:p>
        </p:txBody>
      </p:sp>
    </p:spTree>
    <p:extLst>
      <p:ext uri="{BB962C8B-B14F-4D97-AF65-F5344CB8AC3E}">
        <p14:creationId xmlns:p14="http://schemas.microsoft.com/office/powerpoint/2010/main" val="1212397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31</a:t>
            </a:fld>
            <a:endParaRPr lang="en-US" dirty="0"/>
          </a:p>
        </p:txBody>
      </p:sp>
    </p:spTree>
    <p:extLst>
      <p:ext uri="{BB962C8B-B14F-4D97-AF65-F5344CB8AC3E}">
        <p14:creationId xmlns:p14="http://schemas.microsoft.com/office/powerpoint/2010/main" val="3163647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(Parish Vision)</a:t>
            </a:r>
          </a:p>
        </p:txBody>
      </p:sp>
      <p:sp>
        <p:nvSpPr>
          <p:cNvPr id="4" name="Slide Number Placeholder 3"/>
          <p:cNvSpPr>
            <a:spLocks noGrp="1"/>
          </p:cNvSpPr>
          <p:nvPr>
            <p:ph type="sldNum" sz="quarter" idx="10"/>
          </p:nvPr>
        </p:nvSpPr>
        <p:spPr/>
        <p:txBody>
          <a:bodyPr/>
          <a:lstStyle/>
          <a:p>
            <a:fld id="{155257A2-0FCE-4FC8-AFBE-E9C9D3F2C581}" type="slidenum">
              <a:rPr lang="en-US" smtClean="0"/>
              <a:t>5</a:t>
            </a:fld>
            <a:endParaRPr lang="en-US" dirty="0"/>
          </a:p>
        </p:txBody>
      </p:sp>
    </p:spTree>
    <p:extLst>
      <p:ext uri="{BB962C8B-B14F-4D97-AF65-F5344CB8AC3E}">
        <p14:creationId xmlns:p14="http://schemas.microsoft.com/office/powerpoint/2010/main" val="13903719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32</a:t>
            </a:fld>
            <a:endParaRPr lang="en-US" dirty="0"/>
          </a:p>
        </p:txBody>
      </p:sp>
    </p:spTree>
    <p:extLst>
      <p:ext uri="{BB962C8B-B14F-4D97-AF65-F5344CB8AC3E}">
        <p14:creationId xmlns:p14="http://schemas.microsoft.com/office/powerpoint/2010/main" val="362286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33</a:t>
            </a:fld>
            <a:endParaRPr lang="en-US" dirty="0"/>
          </a:p>
        </p:txBody>
      </p:sp>
    </p:spTree>
    <p:extLst>
      <p:ext uri="{BB962C8B-B14F-4D97-AF65-F5344CB8AC3E}">
        <p14:creationId xmlns:p14="http://schemas.microsoft.com/office/powerpoint/2010/main" val="2524433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change slide.)</a:t>
            </a:r>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34</a:t>
            </a:fld>
            <a:endParaRPr lang="en-US" dirty="0"/>
          </a:p>
        </p:txBody>
      </p:sp>
    </p:spTree>
    <p:extLst>
      <p:ext uri="{BB962C8B-B14F-4D97-AF65-F5344CB8AC3E}">
        <p14:creationId xmlns:p14="http://schemas.microsoft.com/office/powerpoint/2010/main" val="2135428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change slide.)</a:t>
            </a:r>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35</a:t>
            </a:fld>
            <a:endParaRPr lang="en-US" dirty="0"/>
          </a:p>
        </p:txBody>
      </p:sp>
    </p:spTree>
    <p:extLst>
      <p:ext uri="{BB962C8B-B14F-4D97-AF65-F5344CB8AC3E}">
        <p14:creationId xmlns:p14="http://schemas.microsoft.com/office/powerpoint/2010/main" val="1542441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bring up the fireworks. Click again to bring up next slide.)</a:t>
            </a:r>
          </a:p>
        </p:txBody>
      </p:sp>
      <p:sp>
        <p:nvSpPr>
          <p:cNvPr id="4" name="Slide Number Placeholder 3"/>
          <p:cNvSpPr>
            <a:spLocks noGrp="1"/>
          </p:cNvSpPr>
          <p:nvPr>
            <p:ph type="sldNum" sz="quarter" idx="10"/>
          </p:nvPr>
        </p:nvSpPr>
        <p:spPr/>
        <p:txBody>
          <a:bodyPr/>
          <a:lstStyle/>
          <a:p>
            <a:fld id="{155257A2-0FCE-4FC8-AFBE-E9C9D3F2C581}" type="slidenum">
              <a:rPr lang="en-US" smtClean="0"/>
              <a:t>36</a:t>
            </a:fld>
            <a:endParaRPr lang="en-US" dirty="0"/>
          </a:p>
        </p:txBody>
      </p:sp>
    </p:spTree>
    <p:extLst>
      <p:ext uri="{BB962C8B-B14F-4D97-AF65-F5344CB8AC3E}">
        <p14:creationId xmlns:p14="http://schemas.microsoft.com/office/powerpoint/2010/main" val="244072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bring up the fireworks. Click again to bring up next slide.)</a:t>
            </a:r>
          </a:p>
        </p:txBody>
      </p:sp>
      <p:sp>
        <p:nvSpPr>
          <p:cNvPr id="4" name="Slide Number Placeholder 3"/>
          <p:cNvSpPr>
            <a:spLocks noGrp="1"/>
          </p:cNvSpPr>
          <p:nvPr>
            <p:ph type="sldNum" sz="quarter" idx="10"/>
          </p:nvPr>
        </p:nvSpPr>
        <p:spPr/>
        <p:txBody>
          <a:bodyPr/>
          <a:lstStyle/>
          <a:p>
            <a:fld id="{155257A2-0FCE-4FC8-AFBE-E9C9D3F2C581}" type="slidenum">
              <a:rPr lang="en-US" smtClean="0"/>
              <a:t>37</a:t>
            </a:fld>
            <a:endParaRPr lang="en-US" dirty="0"/>
          </a:p>
        </p:txBody>
      </p:sp>
    </p:spTree>
    <p:extLst>
      <p:ext uri="{BB962C8B-B14F-4D97-AF65-F5344CB8AC3E}">
        <p14:creationId xmlns:p14="http://schemas.microsoft.com/office/powerpoint/2010/main" val="1837391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bring up the fireworks. Click again to bring up next slide.)</a:t>
            </a:r>
          </a:p>
        </p:txBody>
      </p:sp>
      <p:sp>
        <p:nvSpPr>
          <p:cNvPr id="4" name="Slide Number Placeholder 3"/>
          <p:cNvSpPr>
            <a:spLocks noGrp="1"/>
          </p:cNvSpPr>
          <p:nvPr>
            <p:ph type="sldNum" sz="quarter" idx="10"/>
          </p:nvPr>
        </p:nvSpPr>
        <p:spPr/>
        <p:txBody>
          <a:bodyPr/>
          <a:lstStyle/>
          <a:p>
            <a:fld id="{155257A2-0FCE-4FC8-AFBE-E9C9D3F2C581}" type="slidenum">
              <a:rPr lang="en-US" smtClean="0"/>
              <a:t>38</a:t>
            </a:fld>
            <a:endParaRPr lang="en-US" dirty="0"/>
          </a:p>
        </p:txBody>
      </p:sp>
    </p:spTree>
    <p:extLst>
      <p:ext uri="{BB962C8B-B14F-4D97-AF65-F5344CB8AC3E}">
        <p14:creationId xmlns:p14="http://schemas.microsoft.com/office/powerpoint/2010/main" val="3404206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(Two-click</a:t>
            </a:r>
            <a:r>
              <a:rPr lang="en-US" baseline="0" dirty="0"/>
              <a:t> slide. The topic line, then yellow lines </a:t>
            </a:r>
            <a:r>
              <a:rPr lang="en-US" dirty="0"/>
              <a:t>pop</a:t>
            </a:r>
            <a:r>
              <a:rPr lang="en-US" baseline="0" dirty="0"/>
              <a:t> forward.)</a:t>
            </a:r>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39</a:t>
            </a:fld>
            <a:endParaRPr lang="en-US" dirty="0"/>
          </a:p>
        </p:txBody>
      </p:sp>
    </p:spTree>
    <p:extLst>
      <p:ext uri="{BB962C8B-B14F-4D97-AF65-F5344CB8AC3E}">
        <p14:creationId xmlns:p14="http://schemas.microsoft.com/office/powerpoint/2010/main" val="5245196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(Two-click</a:t>
            </a:r>
            <a:r>
              <a:rPr lang="en-US" baseline="0" dirty="0"/>
              <a:t> slide. The topic line, then yellow lines </a:t>
            </a:r>
            <a:r>
              <a:rPr lang="en-US" dirty="0"/>
              <a:t>pop</a:t>
            </a:r>
            <a:r>
              <a:rPr lang="en-US" baseline="0" dirty="0"/>
              <a:t> forward.)</a:t>
            </a:r>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40</a:t>
            </a:fld>
            <a:endParaRPr lang="en-US" dirty="0"/>
          </a:p>
        </p:txBody>
      </p:sp>
    </p:spTree>
    <p:extLst>
      <p:ext uri="{BB962C8B-B14F-4D97-AF65-F5344CB8AC3E}">
        <p14:creationId xmlns:p14="http://schemas.microsoft.com/office/powerpoint/2010/main" val="140930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change slide.)</a:t>
            </a:r>
          </a:p>
        </p:txBody>
      </p:sp>
      <p:sp>
        <p:nvSpPr>
          <p:cNvPr id="4" name="Slide Number Placeholder 3"/>
          <p:cNvSpPr>
            <a:spLocks noGrp="1"/>
          </p:cNvSpPr>
          <p:nvPr>
            <p:ph type="sldNum" sz="quarter" idx="10"/>
          </p:nvPr>
        </p:nvSpPr>
        <p:spPr/>
        <p:txBody>
          <a:bodyPr/>
          <a:lstStyle/>
          <a:p>
            <a:fld id="{155257A2-0FCE-4FC8-AFBE-E9C9D3F2C581}" type="slidenum">
              <a:rPr lang="en-US" smtClean="0"/>
              <a:t>41</a:t>
            </a:fld>
            <a:endParaRPr lang="en-US" dirty="0"/>
          </a:p>
        </p:txBody>
      </p:sp>
    </p:spTree>
    <p:extLst>
      <p:ext uri="{BB962C8B-B14F-4D97-AF65-F5344CB8AC3E}">
        <p14:creationId xmlns:p14="http://schemas.microsoft.com/office/powerpoint/2010/main" val="2349669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 Statement)</a:t>
            </a:r>
          </a:p>
        </p:txBody>
      </p:sp>
      <p:sp>
        <p:nvSpPr>
          <p:cNvPr id="4" name="Slide Number Placeholder 3"/>
          <p:cNvSpPr>
            <a:spLocks noGrp="1"/>
          </p:cNvSpPr>
          <p:nvPr>
            <p:ph type="sldNum" sz="quarter" idx="10"/>
          </p:nvPr>
        </p:nvSpPr>
        <p:spPr/>
        <p:txBody>
          <a:bodyPr/>
          <a:lstStyle/>
          <a:p>
            <a:fld id="{155257A2-0FCE-4FC8-AFBE-E9C9D3F2C581}" type="slidenum">
              <a:rPr lang="en-US" smtClean="0"/>
              <a:t>6</a:t>
            </a:fld>
            <a:endParaRPr lang="en-US" dirty="0"/>
          </a:p>
        </p:txBody>
      </p:sp>
    </p:spTree>
    <p:extLst>
      <p:ext uri="{BB962C8B-B14F-4D97-AF65-F5344CB8AC3E}">
        <p14:creationId xmlns:p14="http://schemas.microsoft.com/office/powerpoint/2010/main" val="3979015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(Two-click</a:t>
            </a:r>
            <a:r>
              <a:rPr lang="en-US" baseline="0" dirty="0"/>
              <a:t> slide. The topic line, then yellow lines </a:t>
            </a:r>
            <a:r>
              <a:rPr lang="en-US" dirty="0"/>
              <a:t>pop</a:t>
            </a:r>
            <a:r>
              <a:rPr lang="en-US" baseline="0" dirty="0"/>
              <a:t> forward.)</a:t>
            </a:r>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7</a:t>
            </a:fld>
            <a:endParaRPr lang="en-US" dirty="0"/>
          </a:p>
        </p:txBody>
      </p:sp>
    </p:spTree>
    <p:extLst>
      <p:ext uri="{BB962C8B-B14F-4D97-AF65-F5344CB8AC3E}">
        <p14:creationId xmlns:p14="http://schemas.microsoft.com/office/powerpoint/2010/main" val="3473175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(Two-click</a:t>
            </a:r>
            <a:r>
              <a:rPr lang="en-US" baseline="0" dirty="0"/>
              <a:t> slide. The topic line, then yellow lines </a:t>
            </a:r>
            <a:r>
              <a:rPr lang="en-US" dirty="0"/>
              <a:t>pop</a:t>
            </a:r>
            <a:r>
              <a:rPr lang="en-US" baseline="0" dirty="0"/>
              <a:t> forward.)</a:t>
            </a:r>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8</a:t>
            </a:fld>
            <a:endParaRPr lang="en-US" dirty="0"/>
          </a:p>
        </p:txBody>
      </p:sp>
    </p:spTree>
    <p:extLst>
      <p:ext uri="{BB962C8B-B14F-4D97-AF65-F5344CB8AC3E}">
        <p14:creationId xmlns:p14="http://schemas.microsoft.com/office/powerpoint/2010/main" val="1544098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change slide.)</a:t>
            </a:r>
          </a:p>
        </p:txBody>
      </p:sp>
      <p:sp>
        <p:nvSpPr>
          <p:cNvPr id="4" name="Slide Number Placeholder 3"/>
          <p:cNvSpPr>
            <a:spLocks noGrp="1"/>
          </p:cNvSpPr>
          <p:nvPr>
            <p:ph type="sldNum" sz="quarter" idx="10"/>
          </p:nvPr>
        </p:nvSpPr>
        <p:spPr/>
        <p:txBody>
          <a:bodyPr/>
          <a:lstStyle/>
          <a:p>
            <a:fld id="{155257A2-0FCE-4FC8-AFBE-E9C9D3F2C581}" type="slidenum">
              <a:rPr lang="en-US" smtClean="0"/>
              <a:t>9</a:t>
            </a:fld>
            <a:endParaRPr lang="en-US" dirty="0"/>
          </a:p>
        </p:txBody>
      </p:sp>
    </p:spTree>
    <p:extLst>
      <p:ext uri="{BB962C8B-B14F-4D97-AF65-F5344CB8AC3E}">
        <p14:creationId xmlns:p14="http://schemas.microsoft.com/office/powerpoint/2010/main" val="2441017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click advances</a:t>
            </a:r>
            <a:r>
              <a:rPr lang="en-US" baseline="0" dirty="0"/>
              <a:t> another topic.)</a:t>
            </a:r>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10</a:t>
            </a:fld>
            <a:endParaRPr lang="en-US" dirty="0"/>
          </a:p>
        </p:txBody>
      </p:sp>
    </p:spTree>
    <p:extLst>
      <p:ext uri="{BB962C8B-B14F-4D97-AF65-F5344CB8AC3E}">
        <p14:creationId xmlns:p14="http://schemas.microsoft.com/office/powerpoint/2010/main" val="2180921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click advances</a:t>
            </a:r>
            <a:r>
              <a:rPr lang="en-US" baseline="0" dirty="0"/>
              <a:t> another topic.)</a:t>
            </a:r>
            <a:endParaRPr lang="en-US" dirty="0"/>
          </a:p>
          <a:p>
            <a:endParaRPr lang="en-US" dirty="0"/>
          </a:p>
        </p:txBody>
      </p:sp>
      <p:sp>
        <p:nvSpPr>
          <p:cNvPr id="4" name="Slide Number Placeholder 3"/>
          <p:cNvSpPr>
            <a:spLocks noGrp="1"/>
          </p:cNvSpPr>
          <p:nvPr>
            <p:ph type="sldNum" sz="quarter" idx="10"/>
          </p:nvPr>
        </p:nvSpPr>
        <p:spPr/>
        <p:txBody>
          <a:bodyPr/>
          <a:lstStyle/>
          <a:p>
            <a:fld id="{155257A2-0FCE-4FC8-AFBE-E9C9D3F2C581}" type="slidenum">
              <a:rPr lang="en-US" smtClean="0"/>
              <a:t>11</a:t>
            </a:fld>
            <a:endParaRPr lang="en-US" dirty="0"/>
          </a:p>
        </p:txBody>
      </p:sp>
    </p:spTree>
    <p:extLst>
      <p:ext uri="{BB962C8B-B14F-4D97-AF65-F5344CB8AC3E}">
        <p14:creationId xmlns:p14="http://schemas.microsoft.com/office/powerpoint/2010/main" val="330162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0376924" y="339765"/>
            <a:ext cx="796804" cy="796804"/>
          </a:xfrm>
          <a:prstGeom prst="rect">
            <a:avLst/>
          </a:prstGeom>
        </p:spPr>
      </p:pic>
    </p:spTree>
    <p:extLst>
      <p:ext uri="{BB962C8B-B14F-4D97-AF65-F5344CB8AC3E}">
        <p14:creationId xmlns:p14="http://schemas.microsoft.com/office/powerpoint/2010/main" val="2264693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10/3/2022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64995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47106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85731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252861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347705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7778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10/3/2022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6391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smtClean="0"/>
              <a:t>10/3/2022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792621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52080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19259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0376924" y="339765"/>
            <a:ext cx="796804" cy="796804"/>
          </a:xfrm>
          <a:prstGeom prst="rect">
            <a:avLst/>
          </a:prstGeom>
        </p:spPr>
      </p:pic>
    </p:spTree>
    <p:extLst>
      <p:ext uri="{BB962C8B-B14F-4D97-AF65-F5344CB8AC3E}">
        <p14:creationId xmlns:p14="http://schemas.microsoft.com/office/powerpoint/2010/main" val="2580395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BAC3A4-C1BE-4F6E-9A17-9B2E0FF37FF1}"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F7CD15-6493-4F79-9EF0-A782F2546D6A}" type="slidenum">
              <a:rPr lang="en-US" smtClean="0"/>
              <a:t>‹#›</a:t>
            </a:fld>
            <a:endParaRPr lang="en-US" dirty="0"/>
          </a:p>
        </p:txBody>
      </p:sp>
    </p:spTree>
    <p:extLst>
      <p:ext uri="{BB962C8B-B14F-4D97-AF65-F5344CB8AC3E}">
        <p14:creationId xmlns:p14="http://schemas.microsoft.com/office/powerpoint/2010/main" val="1236840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AC3A4-C1BE-4F6E-9A17-9B2E0FF37FF1}"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F7CD15-6493-4F79-9EF0-A782F2546D6A}" type="slidenum">
              <a:rPr lang="en-US" smtClean="0"/>
              <a:t>‹#›</a:t>
            </a:fld>
            <a:endParaRPr lang="en-US" dirty="0"/>
          </a:p>
        </p:txBody>
      </p:sp>
    </p:spTree>
    <p:extLst>
      <p:ext uri="{BB962C8B-B14F-4D97-AF65-F5344CB8AC3E}">
        <p14:creationId xmlns:p14="http://schemas.microsoft.com/office/powerpoint/2010/main" val="23570037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BBAC3A4-C1BE-4F6E-9A17-9B2E0FF37FF1}"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F7CD15-6493-4F79-9EF0-A782F2546D6A}" type="slidenum">
              <a:rPr lang="en-US" smtClean="0"/>
              <a:t>‹#›</a:t>
            </a:fld>
            <a:endParaRPr lang="en-US" dirty="0"/>
          </a:p>
        </p:txBody>
      </p:sp>
    </p:spTree>
    <p:extLst>
      <p:ext uri="{BB962C8B-B14F-4D97-AF65-F5344CB8AC3E}">
        <p14:creationId xmlns:p14="http://schemas.microsoft.com/office/powerpoint/2010/main" val="2640544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BAC3A4-C1BE-4F6E-9A17-9B2E0FF37FF1}" type="datetimeFigureOut">
              <a:rPr lang="en-US" smtClean="0"/>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F7CD15-6493-4F79-9EF0-A782F2546D6A}" type="slidenum">
              <a:rPr lang="en-US" smtClean="0"/>
              <a:t>‹#›</a:t>
            </a:fld>
            <a:endParaRPr lang="en-US" dirty="0"/>
          </a:p>
        </p:txBody>
      </p:sp>
    </p:spTree>
    <p:extLst>
      <p:ext uri="{BB962C8B-B14F-4D97-AF65-F5344CB8AC3E}">
        <p14:creationId xmlns:p14="http://schemas.microsoft.com/office/powerpoint/2010/main" val="1036805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BAC3A4-C1BE-4F6E-9A17-9B2E0FF37FF1}" type="datetimeFigureOut">
              <a:rPr lang="en-US" smtClean="0"/>
              <a:t>10/3/2022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1F7CD15-6493-4F79-9EF0-A782F2546D6A}" type="slidenum">
              <a:rPr lang="en-US" smtClean="0"/>
              <a:t>‹#›</a:t>
            </a:fld>
            <a:endParaRPr lang="en-US" dirty="0"/>
          </a:p>
        </p:txBody>
      </p:sp>
    </p:spTree>
    <p:extLst>
      <p:ext uri="{BB962C8B-B14F-4D97-AF65-F5344CB8AC3E}">
        <p14:creationId xmlns:p14="http://schemas.microsoft.com/office/powerpoint/2010/main" val="1397562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BAC3A4-C1BE-4F6E-9A17-9B2E0FF37FF1}" type="datetimeFigureOut">
              <a:rPr lang="en-US" smtClean="0"/>
              <a:t>10/3/2022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1F7CD15-6493-4F79-9EF0-A782F2546D6A}" type="slidenum">
              <a:rPr lang="en-US" smtClean="0"/>
              <a:t>‹#›</a:t>
            </a:fld>
            <a:endParaRPr lang="en-US" dirty="0"/>
          </a:p>
        </p:txBody>
      </p:sp>
    </p:spTree>
    <p:extLst>
      <p:ext uri="{BB962C8B-B14F-4D97-AF65-F5344CB8AC3E}">
        <p14:creationId xmlns:p14="http://schemas.microsoft.com/office/powerpoint/2010/main" val="2256162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BAC3A4-C1BE-4F6E-9A17-9B2E0FF37FF1}" type="datetimeFigureOut">
              <a:rPr lang="en-US" smtClean="0"/>
              <a:t>10/3/2022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1F7CD15-6493-4F79-9EF0-A782F2546D6A}" type="slidenum">
              <a:rPr lang="en-US" smtClean="0"/>
              <a:t>‹#›</a:t>
            </a:fld>
            <a:endParaRPr lang="en-US" dirty="0"/>
          </a:p>
        </p:txBody>
      </p:sp>
    </p:spTree>
    <p:extLst>
      <p:ext uri="{BB962C8B-B14F-4D97-AF65-F5344CB8AC3E}">
        <p14:creationId xmlns:p14="http://schemas.microsoft.com/office/powerpoint/2010/main" val="2567757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AC3A4-C1BE-4F6E-9A17-9B2E0FF37FF1}" type="datetimeFigureOut">
              <a:rPr lang="en-US" smtClean="0"/>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F7CD15-6493-4F79-9EF0-A782F2546D6A}" type="slidenum">
              <a:rPr lang="en-US" smtClean="0"/>
              <a:t>‹#›</a:t>
            </a:fld>
            <a:endParaRPr lang="en-US" dirty="0"/>
          </a:p>
        </p:txBody>
      </p:sp>
    </p:spTree>
    <p:extLst>
      <p:ext uri="{BB962C8B-B14F-4D97-AF65-F5344CB8AC3E}">
        <p14:creationId xmlns:p14="http://schemas.microsoft.com/office/powerpoint/2010/main" val="1852125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BAC3A4-C1BE-4F6E-9A17-9B2E0FF37FF1}" type="datetimeFigureOut">
              <a:rPr lang="en-US" smtClean="0"/>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1F7CD15-6493-4F79-9EF0-A782F2546D6A}" type="slidenum">
              <a:rPr lang="en-US" smtClean="0"/>
              <a:t>‹#›</a:t>
            </a:fld>
            <a:endParaRPr lang="en-US" dirty="0"/>
          </a:p>
        </p:txBody>
      </p:sp>
    </p:spTree>
    <p:extLst>
      <p:ext uri="{BB962C8B-B14F-4D97-AF65-F5344CB8AC3E}">
        <p14:creationId xmlns:p14="http://schemas.microsoft.com/office/powerpoint/2010/main" val="1967026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AC3A4-C1BE-4F6E-9A17-9B2E0FF37FF1}"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F7CD15-6493-4F79-9EF0-A782F2546D6A}" type="slidenum">
              <a:rPr lang="en-US" smtClean="0"/>
              <a:t>‹#›</a:t>
            </a:fld>
            <a:endParaRPr lang="en-US" dirty="0"/>
          </a:p>
        </p:txBody>
      </p:sp>
    </p:spTree>
    <p:extLst>
      <p:ext uri="{BB962C8B-B14F-4D97-AF65-F5344CB8AC3E}">
        <p14:creationId xmlns:p14="http://schemas.microsoft.com/office/powerpoint/2010/main" val="110169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0376924" y="339765"/>
            <a:ext cx="796804" cy="796804"/>
          </a:xfrm>
          <a:prstGeom prst="rect">
            <a:avLst/>
          </a:prstGeom>
        </p:spPr>
      </p:pic>
    </p:spTree>
    <p:extLst>
      <p:ext uri="{BB962C8B-B14F-4D97-AF65-F5344CB8AC3E}">
        <p14:creationId xmlns:p14="http://schemas.microsoft.com/office/powerpoint/2010/main" val="32980302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BAC3A4-C1BE-4F6E-9A17-9B2E0FF37FF1}" type="datetimeFigureOut">
              <a:rPr lang="en-US" smtClean="0"/>
              <a:t>10/3/2022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1F7CD15-6493-4F79-9EF0-A782F2546D6A}" type="slidenum">
              <a:rPr lang="en-US" smtClean="0"/>
              <a:t>‹#›</a:t>
            </a:fld>
            <a:endParaRPr lang="en-US" dirty="0"/>
          </a:p>
        </p:txBody>
      </p:sp>
    </p:spTree>
    <p:extLst>
      <p:ext uri="{BB962C8B-B14F-4D97-AF65-F5344CB8AC3E}">
        <p14:creationId xmlns:p14="http://schemas.microsoft.com/office/powerpoint/2010/main" val="3480607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10/3/2022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0376924" y="339765"/>
            <a:ext cx="796804" cy="796804"/>
          </a:xfrm>
          <a:prstGeom prst="rect">
            <a:avLst/>
          </a:prstGeom>
        </p:spPr>
      </p:pic>
    </p:spTree>
    <p:extLst>
      <p:ext uri="{BB962C8B-B14F-4D97-AF65-F5344CB8AC3E}">
        <p14:creationId xmlns:p14="http://schemas.microsoft.com/office/powerpoint/2010/main" val="999496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10/3/2022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0376924" y="339765"/>
            <a:ext cx="796804" cy="796804"/>
          </a:xfrm>
          <a:prstGeom prst="rect">
            <a:avLst/>
          </a:prstGeom>
        </p:spPr>
      </p:pic>
    </p:spTree>
    <p:extLst>
      <p:ext uri="{BB962C8B-B14F-4D97-AF65-F5344CB8AC3E}">
        <p14:creationId xmlns:p14="http://schemas.microsoft.com/office/powerpoint/2010/main" val="3238262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10/3/2022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56317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10/3/2022</a:t>
            </a:fld>
            <a:endParaRPr lang="en-US" dirty="0"/>
          </a:p>
        </p:txBody>
      </p:sp>
      <p:sp>
        <p:nvSpPr>
          <p:cNvPr id="5"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692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AAD347D-5ACD-4C99-B74B-A9C85AD731AF}" type="datetimeFigureOut">
              <a:rPr lang="en-US" smtClean="0"/>
              <a:t>10/3/2022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2867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AD347D-5ACD-4C99-B74B-A9C85AD731AF}" type="datetimeFigureOut">
              <a:rPr lang="en-US" smtClean="0"/>
              <a:t>10/3/2022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557011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1">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2">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3">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4">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smtClean="0"/>
              <a:t>10/3/2022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290463874"/>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707" r:id="rId8"/>
    <p:sldLayoutId id="2147483708"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BAC3A4-C1BE-4F6E-9A17-9B2E0FF37FF1}" type="datetimeFigureOut">
              <a:rPr lang="en-US" smtClean="0"/>
              <a:t>10/3/2022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7CD15-6493-4F79-9EF0-A782F2546D6A}" type="slidenum">
              <a:rPr lang="en-US" smtClean="0"/>
              <a:t>‹#›</a:t>
            </a:fld>
            <a:endParaRPr lang="en-US" dirty="0"/>
          </a:p>
        </p:txBody>
      </p:sp>
    </p:spTree>
    <p:extLst>
      <p:ext uri="{BB962C8B-B14F-4D97-AF65-F5344CB8AC3E}">
        <p14:creationId xmlns:p14="http://schemas.microsoft.com/office/powerpoint/2010/main" val="154763054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stfrancisbend.org/uploads/6/4/5/9/64591827/6830052_orig.jp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4648" y="665017"/>
            <a:ext cx="11155680" cy="5509200"/>
          </a:xfrm>
          <a:prstGeom prst="rect">
            <a:avLst/>
          </a:prstGeom>
          <a:noFill/>
        </p:spPr>
        <p:txBody>
          <a:bodyPr wrap="square" rtlCol="0">
            <a:spAutoFit/>
          </a:bodyPr>
          <a:lstStyle/>
          <a:p>
            <a:pPr algn="ctr">
              <a:lnSpc>
                <a:spcPct val="150000"/>
              </a:lnSpc>
            </a:pPr>
            <a:r>
              <a:rPr lang="en-US" sz="8000" b="1" dirty="0">
                <a:solidFill>
                  <a:srgbClr val="FFFF00"/>
                </a:solidFill>
                <a:latin typeface="Albertus Medium" panose="020E0602030304020304" pitchFamily="34" charset="0"/>
              </a:rPr>
              <a:t>Beyond the Mortgage:</a:t>
            </a:r>
          </a:p>
          <a:p>
            <a:pPr algn="ctr">
              <a:lnSpc>
                <a:spcPct val="150000"/>
              </a:lnSpc>
            </a:pPr>
            <a:r>
              <a:rPr lang="en-US" sz="8000" b="1" dirty="0">
                <a:solidFill>
                  <a:srgbClr val="FFFF00"/>
                </a:solidFill>
                <a:latin typeface="Albertus Medium" panose="020E0602030304020304" pitchFamily="34" charset="0"/>
              </a:rPr>
              <a:t>Vision 2025</a:t>
            </a:r>
          </a:p>
          <a:p>
            <a:pPr algn="ctr"/>
            <a:endParaRPr lang="en-US" sz="2800" b="1" i="1" dirty="0">
              <a:latin typeface="Times New Roman" panose="02020603050405020304" pitchFamily="18" charset="0"/>
              <a:cs typeface="Times New Roman" panose="02020603050405020304" pitchFamily="18" charset="0"/>
            </a:endParaRPr>
          </a:p>
          <a:p>
            <a:pPr algn="ctr"/>
            <a:r>
              <a:rPr lang="en-US" sz="2800" b="1" dirty="0">
                <a:latin typeface="Times New Roman" panose="02020603050405020304" pitchFamily="18" charset="0"/>
                <a:cs typeface="Times New Roman" panose="02020603050405020304" pitchFamily="18" charset="0"/>
              </a:rPr>
              <a:t>“They broke bread in their homes and ate together with glad and sincere hearts, praising God and enjoying the favor of all the people. And the Lord added to their number daily</a:t>
            </a:r>
            <a:r>
              <a:rPr lang="en-US" sz="2800" b="1" i="1" dirty="0">
                <a:latin typeface="Times New Roman" panose="02020603050405020304" pitchFamily="18" charset="0"/>
                <a:cs typeface="Times New Roman" panose="02020603050405020304" pitchFamily="18" charset="0"/>
              </a:rPr>
              <a:t>.”     </a:t>
            </a:r>
            <a:r>
              <a:rPr lang="en-US" sz="2400" dirty="0">
                <a:latin typeface="Apple Chancery" panose="03020702040506060504" pitchFamily="66" charset="0"/>
              </a:rPr>
              <a:t>Acts 2: 46-47</a:t>
            </a:r>
          </a:p>
        </p:txBody>
      </p:sp>
    </p:spTree>
    <p:extLst>
      <p:ext uri="{BB962C8B-B14F-4D97-AF65-F5344CB8AC3E}">
        <p14:creationId xmlns:p14="http://schemas.microsoft.com/office/powerpoint/2010/main" val="1182415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Making Disciples – What has been accomplished:</a:t>
            </a:r>
          </a:p>
        </p:txBody>
      </p:sp>
      <p:sp>
        <p:nvSpPr>
          <p:cNvPr id="4" name="Content Placeholder 3"/>
          <p:cNvSpPr>
            <a:spLocks noGrp="1"/>
          </p:cNvSpPr>
          <p:nvPr>
            <p:ph idx="1"/>
          </p:nvPr>
        </p:nvSpPr>
        <p:spPr>
          <a:xfrm>
            <a:off x="1103312" y="2052919"/>
            <a:ext cx="8946541" cy="2235302"/>
          </a:xfrm>
        </p:spPr>
        <p:txBody>
          <a:bodyPr>
            <a:normAutofit/>
          </a:bodyPr>
          <a:lstStyle/>
          <a:p>
            <a:r>
              <a:rPr lang="en-US" sz="3200" b="1" dirty="0"/>
              <a:t>Reaching out to inactive Catholics</a:t>
            </a:r>
          </a:p>
          <a:p>
            <a:pPr>
              <a:buFont typeface="Wingdings" panose="05000000000000000000" pitchFamily="2" charset="2"/>
              <a:buChar char="ü"/>
            </a:pPr>
            <a:r>
              <a:rPr lang="en-US" sz="3200" b="1" dirty="0">
                <a:solidFill>
                  <a:srgbClr val="FFFF00"/>
                </a:solidFill>
              </a:rPr>
              <a:t>Returning Catholics Ministry</a:t>
            </a:r>
          </a:p>
          <a:p>
            <a:pPr marL="0" indent="0">
              <a:buNone/>
            </a:pPr>
            <a:r>
              <a:rPr lang="en-US" sz="3200" b="1" dirty="0">
                <a:solidFill>
                  <a:srgbClr val="FFFF00"/>
                </a:solidFill>
              </a:rPr>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3310" y="2826327"/>
            <a:ext cx="4830268" cy="3852949"/>
          </a:xfrm>
          <a:prstGeom prst="rect">
            <a:avLst/>
          </a:prstGeom>
        </p:spPr>
      </p:pic>
    </p:spTree>
    <p:extLst>
      <p:ext uri="{BB962C8B-B14F-4D97-AF65-F5344CB8AC3E}">
        <p14:creationId xmlns:p14="http://schemas.microsoft.com/office/powerpoint/2010/main" val="139909958"/>
      </p:ext>
    </p:extLst>
  </p:cSld>
  <p:clrMapOvr>
    <a:masterClrMapping/>
  </p:clrMapOvr>
  <p:transition spd="slow">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Making Disciples – What has been accomplished:</a:t>
            </a:r>
          </a:p>
        </p:txBody>
      </p:sp>
      <p:sp>
        <p:nvSpPr>
          <p:cNvPr id="4" name="Content Placeholder 3"/>
          <p:cNvSpPr>
            <a:spLocks noGrp="1"/>
          </p:cNvSpPr>
          <p:nvPr>
            <p:ph idx="1"/>
          </p:nvPr>
        </p:nvSpPr>
        <p:spPr/>
        <p:txBody>
          <a:bodyPr>
            <a:normAutofit/>
          </a:bodyPr>
          <a:lstStyle/>
          <a:p>
            <a:r>
              <a:rPr lang="en-US" sz="3200" dirty="0">
                <a:solidFill>
                  <a:schemeClr val="tx1">
                    <a:lumMod val="65000"/>
                  </a:schemeClr>
                </a:solidFill>
              </a:rPr>
              <a:t>Reaching out to inactive Catholics</a:t>
            </a:r>
          </a:p>
          <a:p>
            <a:pPr marL="0" indent="0">
              <a:buNone/>
            </a:pPr>
            <a:r>
              <a:rPr lang="en-US" sz="3200" b="1" dirty="0">
                <a:solidFill>
                  <a:schemeClr val="accent1">
                    <a:lumMod val="60000"/>
                    <a:lumOff val="40000"/>
                  </a:schemeClr>
                </a:solidFill>
                <a:sym typeface="Wingdings" panose="05000000000000000000" pitchFamily="2" charset="2"/>
              </a:rPr>
              <a:t> </a:t>
            </a:r>
            <a:r>
              <a:rPr lang="en-US" sz="3200" b="1" dirty="0">
                <a:solidFill>
                  <a:srgbClr val="FFFF00"/>
                </a:solidFill>
              </a:rPr>
              <a:t>Returning Catholics Ministry</a:t>
            </a:r>
          </a:p>
          <a:p>
            <a:r>
              <a:rPr lang="en-US" sz="3200" b="1" dirty="0"/>
              <a:t>Reaching out to new parishioners</a:t>
            </a:r>
          </a:p>
          <a:p>
            <a:pPr marL="0" indent="0">
              <a:buNone/>
            </a:pPr>
            <a:r>
              <a:rPr lang="en-US" sz="3200" b="1" dirty="0">
                <a:solidFill>
                  <a:schemeClr val="accent1">
                    <a:lumMod val="60000"/>
                    <a:lumOff val="40000"/>
                  </a:schemeClr>
                </a:solidFill>
                <a:sym typeface="Wingdings" panose="05000000000000000000" pitchFamily="2" charset="2"/>
              </a:rPr>
              <a:t> </a:t>
            </a:r>
            <a:r>
              <a:rPr lang="en-US" sz="3200" b="1" dirty="0">
                <a:solidFill>
                  <a:srgbClr val="FFFF00"/>
                </a:solidFill>
              </a:rPr>
              <a:t>Welcome Ministry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12" y="4729655"/>
            <a:ext cx="5307936" cy="151874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4017125"/>
            <a:ext cx="3810000" cy="2857500"/>
          </a:xfrm>
          <a:prstGeom prst="rect">
            <a:avLst/>
          </a:prstGeom>
        </p:spPr>
      </p:pic>
    </p:spTree>
    <p:extLst>
      <p:ext uri="{BB962C8B-B14F-4D97-AF65-F5344CB8AC3E}">
        <p14:creationId xmlns:p14="http://schemas.microsoft.com/office/powerpoint/2010/main" val="53203793"/>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2043" y="3058510"/>
            <a:ext cx="5065987" cy="37994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a:t>Making Disciples – What has been accomplished:</a:t>
            </a:r>
          </a:p>
        </p:txBody>
      </p:sp>
      <p:sp>
        <p:nvSpPr>
          <p:cNvPr id="4" name="Content Placeholder 3"/>
          <p:cNvSpPr>
            <a:spLocks noGrp="1"/>
          </p:cNvSpPr>
          <p:nvPr>
            <p:ph idx="1"/>
          </p:nvPr>
        </p:nvSpPr>
        <p:spPr>
          <a:xfrm>
            <a:off x="1103313" y="2052918"/>
            <a:ext cx="7924309" cy="4195481"/>
          </a:xfrm>
        </p:spPr>
        <p:txBody>
          <a:bodyPr>
            <a:normAutofit/>
          </a:bodyPr>
          <a:lstStyle/>
          <a:p>
            <a:r>
              <a:rPr lang="en-US" sz="3200" dirty="0">
                <a:solidFill>
                  <a:schemeClr val="tx1">
                    <a:lumMod val="65000"/>
                  </a:schemeClr>
                </a:solidFill>
              </a:rPr>
              <a:t>Reaching out to inactive Catholics</a:t>
            </a:r>
          </a:p>
          <a:p>
            <a:pPr marL="0" indent="0">
              <a:buNone/>
            </a:pPr>
            <a:r>
              <a:rPr lang="en-US" sz="3200" b="1" dirty="0">
                <a:solidFill>
                  <a:schemeClr val="accent1">
                    <a:lumMod val="60000"/>
                    <a:lumOff val="40000"/>
                  </a:schemeClr>
                </a:solidFill>
                <a:sym typeface="Wingdings" panose="05000000000000000000" pitchFamily="2" charset="2"/>
              </a:rPr>
              <a:t> </a:t>
            </a:r>
            <a:r>
              <a:rPr lang="en-US" sz="3200" b="1" dirty="0">
                <a:solidFill>
                  <a:srgbClr val="FFFF00"/>
                </a:solidFill>
              </a:rPr>
              <a:t>Returning Catholics Ministry</a:t>
            </a:r>
          </a:p>
          <a:p>
            <a:r>
              <a:rPr lang="en-US" sz="3200" dirty="0">
                <a:solidFill>
                  <a:schemeClr val="tx1">
                    <a:lumMod val="65000"/>
                  </a:schemeClr>
                </a:solidFill>
              </a:rPr>
              <a:t>Reaching out to new parishioners</a:t>
            </a:r>
          </a:p>
          <a:p>
            <a:pPr marL="0" indent="0">
              <a:buNone/>
            </a:pPr>
            <a:r>
              <a:rPr lang="en-US" sz="3200" b="1" dirty="0">
                <a:solidFill>
                  <a:schemeClr val="accent1">
                    <a:lumMod val="60000"/>
                    <a:lumOff val="40000"/>
                  </a:schemeClr>
                </a:solidFill>
                <a:sym typeface="Wingdings" panose="05000000000000000000" pitchFamily="2" charset="2"/>
              </a:rPr>
              <a:t> </a:t>
            </a:r>
            <a:r>
              <a:rPr lang="en-US" sz="3200" b="1" dirty="0">
                <a:solidFill>
                  <a:srgbClr val="FFFF00"/>
                </a:solidFill>
              </a:rPr>
              <a:t>Welcome Ministry</a:t>
            </a:r>
          </a:p>
          <a:p>
            <a:r>
              <a:rPr lang="en-US" sz="3200" b="1" dirty="0"/>
              <a:t>Reaching out to who grieve</a:t>
            </a:r>
          </a:p>
          <a:p>
            <a:pPr marL="0" indent="0">
              <a:buNone/>
            </a:pPr>
            <a:r>
              <a:rPr lang="en-US" sz="3200" b="1" dirty="0">
                <a:solidFill>
                  <a:schemeClr val="accent1">
                    <a:lumMod val="60000"/>
                    <a:lumOff val="40000"/>
                  </a:schemeClr>
                </a:solidFill>
                <a:sym typeface="Wingdings" panose="05000000000000000000" pitchFamily="2" charset="2"/>
              </a:rPr>
              <a:t> </a:t>
            </a:r>
            <a:r>
              <a:rPr lang="en-US" sz="3200" b="1" dirty="0">
                <a:solidFill>
                  <a:srgbClr val="FFFF00"/>
                </a:solidFill>
              </a:rPr>
              <a:t>Grief Ministry</a:t>
            </a:r>
            <a:endParaRPr lang="en-US" sz="3000" b="1" dirty="0">
              <a:solidFill>
                <a:srgbClr val="FFFF00"/>
              </a:solidFill>
            </a:endParaRPr>
          </a:p>
        </p:txBody>
      </p:sp>
    </p:spTree>
    <p:extLst>
      <p:ext uri="{BB962C8B-B14F-4D97-AF65-F5344CB8AC3E}">
        <p14:creationId xmlns:p14="http://schemas.microsoft.com/office/powerpoint/2010/main" val="271842081"/>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770220"/>
          </a:xfrm>
        </p:spPr>
        <p:txBody>
          <a:bodyPr/>
          <a:lstStyle/>
          <a:p>
            <a:r>
              <a:rPr lang="en-US" sz="5400" b="1" dirty="0"/>
              <a:t>Catechesis</a:t>
            </a:r>
            <a:r>
              <a:rPr lang="en-US" b="1" dirty="0"/>
              <a:t> - What has been accomplished:</a:t>
            </a:r>
            <a:br>
              <a:rPr lang="en-US" b="1" dirty="0"/>
            </a:br>
            <a:endParaRPr lang="en-US" b="1" dirty="0"/>
          </a:p>
        </p:txBody>
      </p:sp>
      <p:sp>
        <p:nvSpPr>
          <p:cNvPr id="4" name="Content Placeholder 3"/>
          <p:cNvSpPr>
            <a:spLocks noGrp="1"/>
          </p:cNvSpPr>
          <p:nvPr>
            <p:ph idx="1"/>
          </p:nvPr>
        </p:nvSpPr>
        <p:spPr>
          <a:xfrm>
            <a:off x="505773" y="2344142"/>
            <a:ext cx="5775106" cy="4513858"/>
          </a:xfrm>
        </p:spPr>
        <p:txBody>
          <a:bodyPr>
            <a:normAutofit fontScale="92500" lnSpcReduction="20000"/>
          </a:bodyPr>
          <a:lstStyle/>
          <a:p>
            <a:pPr>
              <a:buFont typeface="Wingdings" panose="05000000000000000000" pitchFamily="2" charset="2"/>
              <a:buChar char="ü"/>
            </a:pPr>
            <a:r>
              <a:rPr lang="en-US" sz="3200" b="1" dirty="0">
                <a:solidFill>
                  <a:srgbClr val="FFFF00"/>
                </a:solidFill>
              </a:rPr>
              <a:t>Retreats </a:t>
            </a:r>
          </a:p>
          <a:p>
            <a:pPr>
              <a:buFont typeface="Wingdings" panose="05000000000000000000" pitchFamily="2" charset="2"/>
              <a:buChar char="ü"/>
            </a:pPr>
            <a:r>
              <a:rPr lang="en-US" sz="3200" b="1" dirty="0">
                <a:solidFill>
                  <a:srgbClr val="FFFF00"/>
                </a:solidFill>
              </a:rPr>
              <a:t>Missions</a:t>
            </a:r>
          </a:p>
          <a:p>
            <a:pPr>
              <a:buFont typeface="Wingdings" panose="05000000000000000000" pitchFamily="2" charset="2"/>
              <a:buChar char="ü"/>
            </a:pPr>
            <a:r>
              <a:rPr lang="en-US" sz="3200" b="1" dirty="0">
                <a:solidFill>
                  <a:srgbClr val="FFFF00"/>
                </a:solidFill>
              </a:rPr>
              <a:t>Bible Studies</a:t>
            </a:r>
          </a:p>
          <a:p>
            <a:pPr>
              <a:buFont typeface="Wingdings" panose="05000000000000000000" pitchFamily="2" charset="2"/>
              <a:buChar char="ü"/>
            </a:pPr>
            <a:r>
              <a:rPr lang="en-US" sz="3200" b="1" dirty="0">
                <a:solidFill>
                  <a:srgbClr val="FFFF00"/>
                </a:solidFill>
              </a:rPr>
              <a:t>Eucharistic Adoration</a:t>
            </a:r>
          </a:p>
          <a:p>
            <a:pPr>
              <a:buFont typeface="Wingdings" panose="05000000000000000000" pitchFamily="2" charset="2"/>
              <a:buChar char="ü"/>
            </a:pPr>
            <a:r>
              <a:rPr lang="en-US" sz="3200" b="1" dirty="0">
                <a:solidFill>
                  <a:srgbClr val="FFFF00"/>
                </a:solidFill>
              </a:rPr>
              <a:t>Night Vigil : First Friday – First Saturday</a:t>
            </a:r>
          </a:p>
          <a:p>
            <a:pPr>
              <a:buFont typeface="Wingdings" panose="05000000000000000000" pitchFamily="2" charset="2"/>
              <a:buChar char="ü"/>
            </a:pPr>
            <a:r>
              <a:rPr lang="en-US" sz="3200" b="1" dirty="0">
                <a:solidFill>
                  <a:srgbClr val="FFFF00"/>
                </a:solidFill>
              </a:rPr>
              <a:t>Pilgrim Virgin statue visits</a:t>
            </a:r>
          </a:p>
          <a:p>
            <a:pPr>
              <a:buFont typeface="Wingdings" panose="05000000000000000000" pitchFamily="2" charset="2"/>
              <a:buChar char="ü"/>
            </a:pPr>
            <a:r>
              <a:rPr lang="en-US" sz="3200" b="1" dirty="0">
                <a:solidFill>
                  <a:srgbClr val="FFFF00"/>
                </a:solidFill>
              </a:rPr>
              <a:t>Relic of St. John Vianney</a:t>
            </a:r>
          </a:p>
          <a:p>
            <a:pPr>
              <a:buFont typeface="Wingdings" panose="05000000000000000000" pitchFamily="2" charset="2"/>
              <a:buChar char="ü"/>
            </a:pPr>
            <a:r>
              <a:rPr lang="en-US" sz="3200" b="1" dirty="0">
                <a:solidFill>
                  <a:srgbClr val="FFFF00"/>
                </a:solidFill>
              </a:rPr>
              <a:t>Prayer groups </a:t>
            </a:r>
          </a:p>
          <a:p>
            <a:pPr>
              <a:buFont typeface="Wingdings" panose="05000000000000000000" pitchFamily="2" charset="2"/>
              <a:buChar char="ü"/>
            </a:pPr>
            <a:endParaRPr lang="en-US" sz="3200" b="1" dirty="0"/>
          </a:p>
          <a:p>
            <a:pPr lvl="1">
              <a:buFont typeface="Wingdings" panose="05000000000000000000" pitchFamily="2" charset="2"/>
              <a:buChar char="ü"/>
            </a:pPr>
            <a:endParaRPr lang="en-US" sz="2800" b="1" dirty="0"/>
          </a:p>
          <a:p>
            <a:pPr>
              <a:buFont typeface="Wingdings" panose="05000000000000000000" pitchFamily="2" charset="2"/>
              <a:buChar char="ü"/>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879" y="3244498"/>
            <a:ext cx="5897258" cy="3602689"/>
          </a:xfrm>
          <a:prstGeom prst="rect">
            <a:avLst/>
          </a:prstGeom>
        </p:spPr>
      </p:pic>
    </p:spTree>
    <p:extLst>
      <p:ext uri="{BB962C8B-B14F-4D97-AF65-F5344CB8AC3E}">
        <p14:creationId xmlns:p14="http://schemas.microsoft.com/office/powerpoint/2010/main" val="301071550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770220"/>
          </a:xfrm>
        </p:spPr>
        <p:txBody>
          <a:bodyPr/>
          <a:lstStyle/>
          <a:p>
            <a:r>
              <a:rPr lang="en-US" sz="5400" b="1" dirty="0"/>
              <a:t>Catechesis</a:t>
            </a:r>
            <a:r>
              <a:rPr lang="en-US" b="1" dirty="0"/>
              <a:t> - What has been accomplished:</a:t>
            </a:r>
            <a:br>
              <a:rPr lang="en-US" b="1" dirty="0"/>
            </a:br>
            <a:endParaRPr lang="en-US" b="1" dirty="0"/>
          </a:p>
        </p:txBody>
      </p:sp>
      <p:sp>
        <p:nvSpPr>
          <p:cNvPr id="4" name="Content Placeholder 3"/>
          <p:cNvSpPr>
            <a:spLocks noGrp="1"/>
          </p:cNvSpPr>
          <p:nvPr>
            <p:ph idx="1"/>
          </p:nvPr>
        </p:nvSpPr>
        <p:spPr>
          <a:xfrm>
            <a:off x="505773" y="2344142"/>
            <a:ext cx="5775106" cy="1613003"/>
          </a:xfrm>
        </p:spPr>
        <p:txBody>
          <a:bodyPr>
            <a:normAutofit/>
          </a:bodyPr>
          <a:lstStyle/>
          <a:p>
            <a:pPr>
              <a:buFont typeface="Wingdings" panose="05000000000000000000" pitchFamily="2" charset="2"/>
              <a:buChar char="ü"/>
            </a:pPr>
            <a:r>
              <a:rPr lang="en-US" sz="3200" b="1" dirty="0">
                <a:solidFill>
                  <a:srgbClr val="FFFF00"/>
                </a:solidFill>
              </a:rPr>
              <a:t>Youth and Young Adult</a:t>
            </a:r>
          </a:p>
          <a:p>
            <a:pPr marL="0" indent="0">
              <a:buNone/>
            </a:pPr>
            <a:r>
              <a:rPr lang="en-US" sz="3200" b="1" dirty="0">
                <a:solidFill>
                  <a:srgbClr val="FFFF00"/>
                </a:solidFill>
              </a:rPr>
              <a:t>   minister hired</a:t>
            </a:r>
          </a:p>
          <a:p>
            <a:pPr lvl="1">
              <a:buFont typeface="Wingdings" panose="05000000000000000000" pitchFamily="2" charset="2"/>
              <a:buChar char="ü"/>
            </a:pPr>
            <a:endParaRPr lang="en-US" sz="2800" b="1" dirty="0"/>
          </a:p>
          <a:p>
            <a:pPr>
              <a:buFont typeface="Wingdings" panose="05000000000000000000" pitchFamily="2" charset="2"/>
              <a:buChar char="ü"/>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1779" y="1769821"/>
            <a:ext cx="3846786" cy="4851697"/>
          </a:xfrm>
          <a:prstGeom prst="rect">
            <a:avLst/>
          </a:prstGeom>
        </p:spPr>
      </p:pic>
    </p:spTree>
    <p:extLst>
      <p:ext uri="{BB962C8B-B14F-4D97-AF65-F5344CB8AC3E}">
        <p14:creationId xmlns:p14="http://schemas.microsoft.com/office/powerpoint/2010/main" val="189682276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1770220"/>
          </a:xfrm>
        </p:spPr>
        <p:txBody>
          <a:bodyPr/>
          <a:lstStyle/>
          <a:p>
            <a:r>
              <a:rPr lang="en-US" sz="5400" b="1" dirty="0"/>
              <a:t>Catechesis</a:t>
            </a:r>
            <a:r>
              <a:rPr lang="en-US" b="1" dirty="0"/>
              <a:t> - What has been accomplished:</a:t>
            </a:r>
            <a:br>
              <a:rPr lang="en-US" b="1" dirty="0"/>
            </a:br>
            <a:endParaRPr lang="en-US" b="1" dirty="0"/>
          </a:p>
        </p:txBody>
      </p:sp>
      <p:sp>
        <p:nvSpPr>
          <p:cNvPr id="4" name="Content Placeholder 3"/>
          <p:cNvSpPr>
            <a:spLocks noGrp="1"/>
          </p:cNvSpPr>
          <p:nvPr>
            <p:ph idx="1"/>
          </p:nvPr>
        </p:nvSpPr>
        <p:spPr>
          <a:xfrm>
            <a:off x="505773" y="2344142"/>
            <a:ext cx="5775106" cy="1649016"/>
          </a:xfrm>
        </p:spPr>
        <p:txBody>
          <a:bodyPr>
            <a:normAutofit fontScale="92500" lnSpcReduction="10000"/>
          </a:bodyPr>
          <a:lstStyle/>
          <a:p>
            <a:pPr>
              <a:buFont typeface="Wingdings" panose="05000000000000000000" pitchFamily="2" charset="2"/>
              <a:buChar char="ü"/>
            </a:pPr>
            <a:r>
              <a:rPr lang="en-US" sz="3200" b="1" dirty="0">
                <a:solidFill>
                  <a:srgbClr val="FFFF00"/>
                </a:solidFill>
              </a:rPr>
              <a:t>Youth Ministry </a:t>
            </a:r>
          </a:p>
          <a:p>
            <a:pPr>
              <a:buFont typeface="Wingdings" panose="05000000000000000000" pitchFamily="2" charset="2"/>
              <a:buChar char="ü"/>
            </a:pPr>
            <a:r>
              <a:rPr lang="en-US" sz="3200" b="1" dirty="0">
                <a:solidFill>
                  <a:srgbClr val="FFFF00"/>
                </a:solidFill>
              </a:rPr>
              <a:t>Campus Bible Study -</a:t>
            </a:r>
          </a:p>
          <a:p>
            <a:pPr marL="0" indent="0">
              <a:buNone/>
            </a:pPr>
            <a:r>
              <a:rPr lang="en-US" sz="3200" b="1" dirty="0">
                <a:solidFill>
                  <a:srgbClr val="FFFF00"/>
                </a:solidFill>
              </a:rPr>
              <a:t>    Kairos at COCC</a:t>
            </a:r>
          </a:p>
          <a:p>
            <a:pPr>
              <a:buFont typeface="Wingdings" panose="05000000000000000000" pitchFamily="2" charset="2"/>
              <a:buChar char="ü"/>
            </a:pPr>
            <a:endParaRPr lang="en-US" sz="3200" b="1" dirty="0"/>
          </a:p>
          <a:p>
            <a:pPr lvl="1">
              <a:buFont typeface="Wingdings" panose="05000000000000000000" pitchFamily="2" charset="2"/>
              <a:buChar char="ü"/>
            </a:pPr>
            <a:endParaRPr lang="en-US" sz="2800" b="1" dirty="0"/>
          </a:p>
          <a:p>
            <a:pPr>
              <a:buFont typeface="Wingdings" panose="05000000000000000000" pitchFamily="2" charset="2"/>
              <a:buChar char="ü"/>
            </a:pPr>
            <a:endParaRPr lang="en-US" dirty="0"/>
          </a:p>
        </p:txBody>
      </p:sp>
      <p:pic>
        <p:nvPicPr>
          <p:cNvPr id="9218"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5348472" y="2222938"/>
            <a:ext cx="6658303" cy="443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06535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Fiscal stewardship – What has been accomplished:</a:t>
            </a:r>
            <a:br>
              <a:rPr lang="en-US" b="1" dirty="0"/>
            </a:br>
            <a:br>
              <a:rPr lang="en-US" b="1" dirty="0"/>
            </a:br>
            <a:endParaRPr lang="en-US" b="1" dirty="0"/>
          </a:p>
        </p:txBody>
      </p:sp>
      <p:sp>
        <p:nvSpPr>
          <p:cNvPr id="4" name="Content Placeholder 3"/>
          <p:cNvSpPr>
            <a:spLocks noGrp="1"/>
          </p:cNvSpPr>
          <p:nvPr>
            <p:ph idx="1"/>
          </p:nvPr>
        </p:nvSpPr>
        <p:spPr>
          <a:xfrm>
            <a:off x="882595" y="2179041"/>
            <a:ext cx="5276905" cy="1210546"/>
          </a:xfrm>
        </p:spPr>
        <p:txBody>
          <a:bodyPr>
            <a:normAutofit/>
          </a:bodyPr>
          <a:lstStyle/>
          <a:p>
            <a:pPr>
              <a:buFont typeface="Wingdings" panose="05000000000000000000" pitchFamily="2" charset="2"/>
              <a:buChar char="ü"/>
            </a:pPr>
            <a:r>
              <a:rPr lang="en-US" sz="3200" b="1" dirty="0">
                <a:solidFill>
                  <a:srgbClr val="FFFF00"/>
                </a:solidFill>
              </a:rPr>
              <a:t>Paid off the mortgage</a:t>
            </a:r>
          </a:p>
          <a:p>
            <a:pPr marL="0" indent="0">
              <a:buNone/>
            </a:pPr>
            <a:r>
              <a:rPr lang="en-US" sz="3200" b="1" dirty="0">
                <a:solidFill>
                  <a:srgbClr val="FFFF00"/>
                </a:solidFill>
              </a:rPr>
              <a:t>	$3.1 Mil. in 2.5 years</a:t>
            </a:r>
          </a:p>
        </p:txBody>
      </p:sp>
      <p:pic>
        <p:nvPicPr>
          <p:cNvPr id="5122" name="Picture 2" descr="https://lh3.googleusercontent.com/IWwP2nUKlHLMN1iJfYxL_IQmNLkB8tkcRsLDUTLFJ-BFNeGHuD-dtIPtqr8YRc9Xw_ULOmY6Riq0jSjQ7wN2yhInbAhF8vz9Z0mYwkz2h5MU1lGRPiScsoY902lUPGH7UM_Gy98BdUP9zW7YvPLGQRtFJgQldthH2qc5xxKMpr054LYo1qDjW_iooyZcZweEHvJaJxOppIV2OVTDkCBNfRRSLQzSXONLYCYCvp-pGEtmc68MsmJURhe6Z0-AetOD_If9wCPJNQ3PrZA7usETEr2oAzDZ_nFTtkaPvpiGyx3JPLcG2ixvT27jPprPkiDj3bn58MUJeGQ7GQLffkHSDmozhhVGic2tDPpnVSyPe8zk94mrxTDnWNvb3FGv8X7JJ0ueEYQ-JwiBmpMyLad4YJVOXvfNW1ZWfi3kCEg9ecK7lY1gPKLBmFIY6ciWb1NesDs3pWTs1_6QU-jzBBtbrbi3Otzu8Ow2WopAyAxpWoJAe5L30-ybgMhxm6K-fhC8txgaZGYR_i92QVhMOZI1dChZJKdGaFwotZR0C1_70A3yyE5MmkQ9olFpimNpBXEvS3Ojw9lo7iTFnJ1WnZqFk_buN23x8GYQh1D9HSCyOtWe5OYX6AMI18XSr--q8Qxxm5L4QI_S6PoSTmucnKxsHL3Q3wcDOTYW56u2lH1jCJ3SoeIS1SyACiM=w811-h608-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9500" y="2179041"/>
            <a:ext cx="5778531" cy="43321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954" y="3389587"/>
            <a:ext cx="4819520" cy="3121572"/>
          </a:xfrm>
          <a:prstGeom prst="rect">
            <a:avLst/>
          </a:prstGeom>
        </p:spPr>
      </p:pic>
    </p:spTree>
    <p:extLst>
      <p:ext uri="{BB962C8B-B14F-4D97-AF65-F5344CB8AC3E}">
        <p14:creationId xmlns:p14="http://schemas.microsoft.com/office/powerpoint/2010/main" val="1106088497"/>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Fiscal stewardship – What has been accomplished:</a:t>
            </a:r>
            <a:br>
              <a:rPr lang="en-US" b="1" dirty="0"/>
            </a:br>
            <a:br>
              <a:rPr lang="en-US" b="1" dirty="0"/>
            </a:br>
            <a:endParaRPr lang="en-US" b="1" dirty="0"/>
          </a:p>
        </p:txBody>
      </p:sp>
      <p:sp>
        <p:nvSpPr>
          <p:cNvPr id="4" name="Content Placeholder 3"/>
          <p:cNvSpPr>
            <a:spLocks noGrp="1"/>
          </p:cNvSpPr>
          <p:nvPr>
            <p:ph idx="1"/>
          </p:nvPr>
        </p:nvSpPr>
        <p:spPr>
          <a:xfrm>
            <a:off x="458856" y="2149364"/>
            <a:ext cx="6351848" cy="3802003"/>
          </a:xfrm>
        </p:spPr>
        <p:txBody>
          <a:bodyPr>
            <a:normAutofit fontScale="92500" lnSpcReduction="20000"/>
          </a:bodyPr>
          <a:lstStyle/>
          <a:p>
            <a:pPr>
              <a:buFont typeface="Wingdings" panose="05000000000000000000" pitchFamily="2" charset="2"/>
              <a:buChar char="ü"/>
            </a:pPr>
            <a:r>
              <a:rPr lang="en-US" sz="3200" b="1" dirty="0">
                <a:solidFill>
                  <a:srgbClr val="FFFF00"/>
                </a:solidFill>
                <a:sym typeface="Wingdings" panose="05000000000000000000" pitchFamily="2" charset="2"/>
              </a:rPr>
              <a:t>Greater financial support to the school : $120,000 + 47,000</a:t>
            </a:r>
          </a:p>
          <a:p>
            <a:pPr>
              <a:buFont typeface="Wingdings" panose="05000000000000000000" pitchFamily="2" charset="2"/>
              <a:buChar char="ü"/>
            </a:pPr>
            <a:r>
              <a:rPr lang="en-US" sz="3200" b="1" dirty="0">
                <a:solidFill>
                  <a:srgbClr val="FFFF00"/>
                </a:solidFill>
                <a:sym typeface="Wingdings" panose="05000000000000000000" pitchFamily="2" charset="2"/>
              </a:rPr>
              <a:t>Replaced carpets in 10 class rooms</a:t>
            </a:r>
          </a:p>
          <a:p>
            <a:pPr>
              <a:buFont typeface="Wingdings" panose="05000000000000000000" pitchFamily="2" charset="2"/>
              <a:buChar char="ü"/>
            </a:pPr>
            <a:r>
              <a:rPr lang="en-US" sz="3200" b="1" dirty="0">
                <a:solidFill>
                  <a:srgbClr val="FFFF00"/>
                </a:solidFill>
              </a:rPr>
              <a:t>Nuns full time teaching</a:t>
            </a:r>
          </a:p>
          <a:p>
            <a:pPr>
              <a:buFont typeface="Wingdings" panose="05000000000000000000" pitchFamily="2" charset="2"/>
              <a:buChar char="ü"/>
            </a:pPr>
            <a:r>
              <a:rPr lang="en-US" sz="3200" b="1" dirty="0">
                <a:solidFill>
                  <a:srgbClr val="FFFF00"/>
                </a:solidFill>
              </a:rPr>
              <a:t>Constructed a convent</a:t>
            </a:r>
          </a:p>
          <a:p>
            <a:pPr>
              <a:buFont typeface="Wingdings" panose="05000000000000000000" pitchFamily="2" charset="2"/>
              <a:buChar char="ü"/>
            </a:pPr>
            <a:r>
              <a:rPr lang="en-US" sz="3200" b="1" dirty="0">
                <a:solidFill>
                  <a:srgbClr val="FFFF00"/>
                </a:solidFill>
              </a:rPr>
              <a:t>Established scholarship fund</a:t>
            </a:r>
          </a:p>
          <a:p>
            <a:pPr marL="0" indent="0">
              <a:buNone/>
            </a:pPr>
            <a:r>
              <a:rPr lang="en-US" sz="3200" b="1" dirty="0">
                <a:solidFill>
                  <a:srgbClr val="FFFF00"/>
                </a:solidFill>
              </a:rPr>
              <a:t>		23 students: $35,000</a:t>
            </a:r>
          </a:p>
        </p:txBody>
      </p:sp>
      <p:pic>
        <p:nvPicPr>
          <p:cNvPr id="6146"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704" y="1242732"/>
            <a:ext cx="5076495" cy="5615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410520"/>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0718" y="2195348"/>
            <a:ext cx="5264289" cy="4394638"/>
          </a:xfrm>
          <a:prstGeom prst="rect">
            <a:avLst/>
          </a:prstGeom>
        </p:spPr>
      </p:pic>
      <p:sp>
        <p:nvSpPr>
          <p:cNvPr id="2" name="Title 1"/>
          <p:cNvSpPr>
            <a:spLocks noGrp="1"/>
          </p:cNvSpPr>
          <p:nvPr>
            <p:ph type="title"/>
          </p:nvPr>
        </p:nvSpPr>
        <p:spPr/>
        <p:txBody>
          <a:bodyPr/>
          <a:lstStyle/>
          <a:p>
            <a:r>
              <a:rPr lang="en-US" b="1" dirty="0"/>
              <a:t>Fiscal stewardship – What has been accomplished:</a:t>
            </a:r>
            <a:br>
              <a:rPr lang="en-US" b="1" dirty="0"/>
            </a:br>
            <a:br>
              <a:rPr lang="en-US" b="1" dirty="0"/>
            </a:br>
            <a:endParaRPr lang="en-US" b="1" dirty="0"/>
          </a:p>
        </p:txBody>
      </p:sp>
      <p:sp>
        <p:nvSpPr>
          <p:cNvPr id="4" name="Content Placeholder 3"/>
          <p:cNvSpPr>
            <a:spLocks noGrp="1"/>
          </p:cNvSpPr>
          <p:nvPr>
            <p:ph idx="1"/>
          </p:nvPr>
        </p:nvSpPr>
        <p:spPr>
          <a:xfrm>
            <a:off x="310209" y="2195348"/>
            <a:ext cx="7924309" cy="2934777"/>
          </a:xfrm>
        </p:spPr>
        <p:txBody>
          <a:bodyPr>
            <a:normAutofit/>
          </a:bodyPr>
          <a:lstStyle/>
          <a:p>
            <a:pPr>
              <a:buFont typeface="Wingdings" panose="05000000000000000000" pitchFamily="2" charset="2"/>
              <a:buChar char="ü"/>
            </a:pPr>
            <a:r>
              <a:rPr lang="en-US" sz="3200" b="1" dirty="0">
                <a:solidFill>
                  <a:srgbClr val="FFFF00"/>
                </a:solidFill>
                <a:sym typeface="Wingdings" panose="05000000000000000000" pitchFamily="2" charset="2"/>
              </a:rPr>
              <a:t>Upgraded the Heating System</a:t>
            </a:r>
          </a:p>
          <a:p>
            <a:pPr>
              <a:buFont typeface="Wingdings" panose="05000000000000000000" pitchFamily="2" charset="2"/>
              <a:buChar char="ü"/>
            </a:pPr>
            <a:endParaRPr lang="en-US" sz="1400" b="1" dirty="0">
              <a:solidFill>
                <a:srgbClr val="FFFF00"/>
              </a:solidFill>
              <a:sym typeface="Wingdings" panose="05000000000000000000" pitchFamily="2" charset="2"/>
            </a:endParaRPr>
          </a:p>
          <a:p>
            <a:pPr marL="0" indent="0">
              <a:buNone/>
            </a:pPr>
            <a:r>
              <a:rPr lang="en-US" sz="3200" b="1" dirty="0">
                <a:solidFill>
                  <a:srgbClr val="FFFF00"/>
                </a:solidFill>
                <a:sym typeface="Wingdings" panose="05000000000000000000" pitchFamily="2" charset="2"/>
              </a:rPr>
              <a:t>		Cost: $267,744</a:t>
            </a:r>
          </a:p>
          <a:p>
            <a:pPr marL="0" indent="0">
              <a:buNone/>
            </a:pPr>
            <a:r>
              <a:rPr lang="en-US" sz="3200" b="1" dirty="0">
                <a:solidFill>
                  <a:srgbClr val="FFFF00"/>
                </a:solidFill>
                <a:sym typeface="Wingdings" panose="05000000000000000000" pitchFamily="2" charset="2"/>
              </a:rPr>
              <a:t>		Energy Incentive: $91,887</a:t>
            </a:r>
          </a:p>
          <a:p>
            <a:pPr marL="0" indent="0">
              <a:buNone/>
            </a:pPr>
            <a:r>
              <a:rPr lang="en-US" sz="3200" b="1" dirty="0">
                <a:solidFill>
                  <a:srgbClr val="FFFF00"/>
                </a:solidFill>
                <a:sym typeface="Wingdings" panose="05000000000000000000" pitchFamily="2" charset="2"/>
              </a:rPr>
              <a:t>		Church Expense: $175,857</a:t>
            </a:r>
          </a:p>
          <a:p>
            <a:pPr marL="0" indent="0">
              <a:buNone/>
            </a:pPr>
            <a:endParaRPr lang="en-US" sz="3200" b="1" dirty="0">
              <a:solidFill>
                <a:srgbClr val="FFFF00"/>
              </a:solidFill>
            </a:endParaRPr>
          </a:p>
        </p:txBody>
      </p:sp>
    </p:spTree>
    <p:extLst>
      <p:ext uri="{BB962C8B-B14F-4D97-AF65-F5344CB8AC3E}">
        <p14:creationId xmlns:p14="http://schemas.microsoft.com/office/powerpoint/2010/main" val="3086892610"/>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Fiscal stewardship – What has been accomplished:</a:t>
            </a:r>
            <a:br>
              <a:rPr lang="en-US" b="1" dirty="0"/>
            </a:br>
            <a:br>
              <a:rPr lang="en-US" b="1" dirty="0"/>
            </a:br>
            <a:endParaRPr lang="en-US" b="1" dirty="0"/>
          </a:p>
        </p:txBody>
      </p:sp>
      <p:sp>
        <p:nvSpPr>
          <p:cNvPr id="4" name="Content Placeholder 3"/>
          <p:cNvSpPr>
            <a:spLocks noGrp="1"/>
          </p:cNvSpPr>
          <p:nvPr>
            <p:ph idx="1"/>
          </p:nvPr>
        </p:nvSpPr>
        <p:spPr>
          <a:xfrm>
            <a:off x="435371" y="2197703"/>
            <a:ext cx="7924309" cy="4501676"/>
          </a:xfrm>
        </p:spPr>
        <p:txBody>
          <a:bodyPr>
            <a:normAutofit/>
          </a:bodyPr>
          <a:lstStyle/>
          <a:p>
            <a:pPr>
              <a:buFont typeface="Wingdings" panose="05000000000000000000" pitchFamily="2" charset="2"/>
              <a:buChar char="ü"/>
            </a:pPr>
            <a:r>
              <a:rPr lang="en-US" sz="4000" b="1" dirty="0">
                <a:solidFill>
                  <a:srgbClr val="FFFF00"/>
                </a:solidFill>
                <a:sym typeface="Wingdings" panose="05000000000000000000" pitchFamily="2" charset="2"/>
              </a:rPr>
              <a:t>Repaved the driveway</a:t>
            </a:r>
          </a:p>
          <a:p>
            <a:pPr marL="0" indent="0">
              <a:buNone/>
            </a:pPr>
            <a:r>
              <a:rPr lang="en-US" sz="3200" b="1" dirty="0">
                <a:solidFill>
                  <a:srgbClr val="FFFF00"/>
                </a:solidFill>
                <a:sym typeface="Wingdings" panose="05000000000000000000" pitchFamily="2" charset="2"/>
              </a:rPr>
              <a:t>Thanks to: </a:t>
            </a:r>
          </a:p>
          <a:p>
            <a:pPr marL="0" indent="0">
              <a:buNone/>
            </a:pPr>
            <a:r>
              <a:rPr lang="en-US" sz="3200" b="1" dirty="0">
                <a:solidFill>
                  <a:srgbClr val="FFFF00"/>
                </a:solidFill>
                <a:sym typeface="Wingdings" panose="05000000000000000000" pitchFamily="2" charset="2"/>
              </a:rPr>
              <a:t>Dan &amp;</a:t>
            </a:r>
          </a:p>
          <a:p>
            <a:pPr marL="0" indent="0">
              <a:buNone/>
            </a:pPr>
            <a:r>
              <a:rPr lang="en-US" sz="3200" b="1" dirty="0">
                <a:solidFill>
                  <a:srgbClr val="FFFF00"/>
                </a:solidFill>
                <a:sym typeface="Wingdings" panose="05000000000000000000" pitchFamily="2" charset="2"/>
              </a:rPr>
              <a:t>Kristine McLean </a:t>
            </a:r>
          </a:p>
          <a:p>
            <a:pPr marL="0" indent="0">
              <a:buNone/>
            </a:pPr>
            <a:r>
              <a:rPr lang="en-US" sz="3200" b="1" dirty="0">
                <a:solidFill>
                  <a:srgbClr val="FFFF00"/>
                </a:solidFill>
                <a:sym typeface="Wingdings" panose="05000000000000000000" pitchFamily="2" charset="2"/>
              </a:rPr>
              <a:t>Tri County Paving</a:t>
            </a:r>
          </a:p>
          <a:p>
            <a:pPr marL="0" indent="0">
              <a:buNone/>
            </a:pPr>
            <a:r>
              <a:rPr lang="en-US" sz="3200" b="1" dirty="0">
                <a:solidFill>
                  <a:srgbClr val="FFFF00"/>
                </a:solidFill>
              </a:rPr>
              <a:t>Expense: $48,000</a:t>
            </a:r>
          </a:p>
        </p:txBody>
      </p:sp>
      <p:pic>
        <p:nvPicPr>
          <p:cNvPr id="3074"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876" y="2930090"/>
            <a:ext cx="7827608" cy="3927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1904014"/>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7"/>
            <a:ext cx="10566532" cy="3954391"/>
          </a:xfrm>
        </p:spPr>
        <p:txBody>
          <a:bodyPr/>
          <a:lstStyle/>
          <a:p>
            <a:pPr algn="ctr"/>
            <a:r>
              <a:rPr lang="en-US" sz="8000" dirty="0"/>
              <a:t>Thank you for your generous support to St. Francis.</a:t>
            </a:r>
          </a:p>
        </p:txBody>
      </p:sp>
      <p:sp>
        <p:nvSpPr>
          <p:cNvPr id="3" name="Content Placeholder 2"/>
          <p:cNvSpPr>
            <a:spLocks noGrp="1"/>
          </p:cNvSpPr>
          <p:nvPr>
            <p:ph idx="1"/>
          </p:nvPr>
        </p:nvSpPr>
        <p:spPr>
          <a:xfrm>
            <a:off x="1134274" y="4746888"/>
            <a:ext cx="10198291" cy="1504012"/>
          </a:xfrm>
        </p:spPr>
        <p:txBody>
          <a:bodyPr>
            <a:normAutofit/>
          </a:bodyPr>
          <a:lstStyle/>
          <a:p>
            <a:pPr marL="0" indent="0" algn="ctr">
              <a:buNone/>
            </a:pPr>
            <a:r>
              <a:rPr lang="en-US" sz="2400" dirty="0"/>
              <a:t>“Give to the Most High as He has given to you, generously according to your means. For the Lord is one who always repays, and He will give back to you seven fold.”  Sirach 4:13</a:t>
            </a:r>
          </a:p>
        </p:txBody>
      </p:sp>
    </p:spTree>
    <p:extLst>
      <p:ext uri="{BB962C8B-B14F-4D97-AF65-F5344CB8AC3E}">
        <p14:creationId xmlns:p14="http://schemas.microsoft.com/office/powerpoint/2010/main" val="317023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Fiscal stewardship – What has been accomplished:</a:t>
            </a:r>
            <a:br>
              <a:rPr lang="en-US" b="1" dirty="0"/>
            </a:br>
            <a:br>
              <a:rPr lang="en-US" b="1" dirty="0"/>
            </a:br>
            <a:endParaRPr lang="en-US" b="1" dirty="0"/>
          </a:p>
        </p:txBody>
      </p:sp>
      <p:sp>
        <p:nvSpPr>
          <p:cNvPr id="4" name="Content Placeholder 3"/>
          <p:cNvSpPr>
            <a:spLocks noGrp="1"/>
          </p:cNvSpPr>
          <p:nvPr>
            <p:ph idx="1"/>
          </p:nvPr>
        </p:nvSpPr>
        <p:spPr>
          <a:xfrm>
            <a:off x="422177" y="2142170"/>
            <a:ext cx="6463816" cy="3995571"/>
          </a:xfrm>
        </p:spPr>
        <p:txBody>
          <a:bodyPr>
            <a:normAutofit/>
          </a:bodyPr>
          <a:lstStyle/>
          <a:p>
            <a:pPr>
              <a:buFont typeface="Wingdings" panose="05000000000000000000" pitchFamily="2" charset="2"/>
              <a:buChar char="ü"/>
            </a:pPr>
            <a:r>
              <a:rPr lang="en-US" sz="3600" b="1" dirty="0">
                <a:solidFill>
                  <a:srgbClr val="FFFF00"/>
                </a:solidFill>
                <a:sym typeface="Wingdings" panose="05000000000000000000" pitchFamily="2" charset="2"/>
              </a:rPr>
              <a:t>Opened another access</a:t>
            </a:r>
          </a:p>
          <a:p>
            <a:pPr marL="0" indent="0">
              <a:buNone/>
            </a:pPr>
            <a:endParaRPr lang="en-US" sz="1600" b="1" dirty="0">
              <a:solidFill>
                <a:srgbClr val="FFFF00"/>
              </a:solidFill>
              <a:sym typeface="Wingdings" panose="05000000000000000000" pitchFamily="2" charset="2"/>
            </a:endParaRPr>
          </a:p>
          <a:p>
            <a:pPr marL="0" indent="0">
              <a:buNone/>
            </a:pPr>
            <a:r>
              <a:rPr lang="en-US" sz="3200" b="1" dirty="0">
                <a:solidFill>
                  <a:srgbClr val="FFFF00"/>
                </a:solidFill>
                <a:sym typeface="Wingdings" panose="05000000000000000000" pitchFamily="2" charset="2"/>
              </a:rPr>
              <a:t>Thanks to: </a:t>
            </a:r>
          </a:p>
          <a:p>
            <a:pPr marL="0" indent="0">
              <a:buNone/>
            </a:pPr>
            <a:r>
              <a:rPr lang="en-US" sz="3200" b="1" dirty="0">
                <a:solidFill>
                  <a:srgbClr val="FFFF00"/>
                </a:solidFill>
                <a:sym typeface="Wingdings" panose="05000000000000000000" pitchFamily="2" charset="2"/>
              </a:rPr>
              <a:t>Dan &amp; Kristine McLean </a:t>
            </a:r>
          </a:p>
          <a:p>
            <a:pPr marL="0" indent="0">
              <a:buNone/>
            </a:pPr>
            <a:r>
              <a:rPr lang="en-US" sz="3200" b="1" dirty="0">
                <a:solidFill>
                  <a:srgbClr val="FFFF00"/>
                </a:solidFill>
                <a:sym typeface="Wingdings" panose="05000000000000000000" pitchFamily="2" charset="2"/>
              </a:rPr>
              <a:t>Tri County Paving</a:t>
            </a:r>
          </a:p>
          <a:p>
            <a:pPr marL="0" indent="0">
              <a:buNone/>
            </a:pPr>
            <a:r>
              <a:rPr lang="en-US" sz="3200" b="1" dirty="0">
                <a:solidFill>
                  <a:srgbClr val="FFFF00"/>
                </a:solidFill>
              </a:rPr>
              <a:t>Expense: $25,000</a:t>
            </a:r>
          </a:p>
          <a:p>
            <a:pPr>
              <a:buFont typeface="Wingdings" panose="05000000000000000000" pitchFamily="2" charset="2"/>
              <a:buChar char="ü"/>
            </a:pPr>
            <a:endParaRPr lang="en-US" sz="3200" b="1" dirty="0">
              <a:solidFill>
                <a:srgbClr val="FFFF00"/>
              </a:solidFill>
            </a:endParaRPr>
          </a:p>
        </p:txBody>
      </p:sp>
      <p:pic>
        <p:nvPicPr>
          <p:cNvPr id="2052" name="Picture 4"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207" y="2142170"/>
            <a:ext cx="5678761" cy="4608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500270"/>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Fiscal stewardship – What has been accomplished:</a:t>
            </a:r>
            <a:br>
              <a:rPr lang="en-US" b="1" dirty="0"/>
            </a:br>
            <a:br>
              <a:rPr lang="en-US" b="1" dirty="0"/>
            </a:br>
            <a:endParaRPr lang="en-US" b="1" dirty="0"/>
          </a:p>
        </p:txBody>
      </p:sp>
      <p:sp>
        <p:nvSpPr>
          <p:cNvPr id="4" name="Content Placeholder 3"/>
          <p:cNvSpPr>
            <a:spLocks noGrp="1"/>
          </p:cNvSpPr>
          <p:nvPr>
            <p:ph idx="1"/>
          </p:nvPr>
        </p:nvSpPr>
        <p:spPr>
          <a:xfrm>
            <a:off x="646111" y="2237277"/>
            <a:ext cx="6495668" cy="4620723"/>
          </a:xfrm>
        </p:spPr>
        <p:txBody>
          <a:bodyPr>
            <a:normAutofit/>
          </a:bodyPr>
          <a:lstStyle/>
          <a:p>
            <a:pPr>
              <a:buFont typeface="Wingdings" panose="05000000000000000000" pitchFamily="2" charset="2"/>
              <a:buChar char="ü"/>
            </a:pPr>
            <a:r>
              <a:rPr lang="en-US" sz="4000" b="1" dirty="0">
                <a:solidFill>
                  <a:srgbClr val="FFFF00"/>
                </a:solidFill>
                <a:sym typeface="Wingdings" panose="05000000000000000000" pitchFamily="2" charset="2"/>
              </a:rPr>
              <a:t>Replaced the walkway             	with radiant heat</a:t>
            </a:r>
          </a:p>
          <a:p>
            <a:pPr marL="0" indent="0">
              <a:buNone/>
            </a:pPr>
            <a:r>
              <a:rPr lang="en-US" sz="3200" b="1" dirty="0">
                <a:solidFill>
                  <a:srgbClr val="FFFF00"/>
                </a:solidFill>
                <a:sym typeface="Wingdings" panose="05000000000000000000" pitchFamily="2" charset="2"/>
              </a:rPr>
              <a:t>Thanks to:</a:t>
            </a:r>
          </a:p>
          <a:p>
            <a:pPr marL="0" indent="0">
              <a:buNone/>
            </a:pPr>
            <a:r>
              <a:rPr lang="en-US" sz="2800" b="1" dirty="0">
                <a:solidFill>
                  <a:srgbClr val="FFFF00"/>
                </a:solidFill>
              </a:rPr>
              <a:t>- Kevin Link: Project Manager</a:t>
            </a:r>
          </a:p>
          <a:p>
            <a:pPr marL="0" indent="0">
              <a:buNone/>
            </a:pPr>
            <a:r>
              <a:rPr lang="en-US" sz="2800" b="1" dirty="0">
                <a:solidFill>
                  <a:srgbClr val="FFFF00"/>
                </a:solidFill>
              </a:rPr>
              <a:t>- White River Construction</a:t>
            </a:r>
          </a:p>
          <a:p>
            <a:pPr marL="0" indent="0">
              <a:buNone/>
            </a:pPr>
            <a:r>
              <a:rPr lang="en-US" sz="2800" b="1" dirty="0">
                <a:solidFill>
                  <a:srgbClr val="FFFF00"/>
                </a:solidFill>
              </a:rPr>
              <a:t>- Bend Heating</a:t>
            </a:r>
          </a:p>
          <a:p>
            <a:pPr marL="0" indent="0">
              <a:buNone/>
            </a:pPr>
            <a:r>
              <a:rPr lang="en-US" sz="2800" b="1" dirty="0">
                <a:solidFill>
                  <a:srgbClr val="FFFF00"/>
                </a:solidFill>
              </a:rPr>
              <a:t>Cost: $47,000</a:t>
            </a:r>
          </a:p>
          <a:p>
            <a:pPr marL="0" indent="0">
              <a:buNone/>
            </a:pPr>
            <a:endParaRPr lang="en-US" sz="3200" b="1" dirty="0">
              <a:solidFill>
                <a:srgbClr val="FFFF00"/>
              </a:solidFill>
            </a:endParaRPr>
          </a:p>
        </p:txBody>
      </p:sp>
      <p:pic>
        <p:nvPicPr>
          <p:cNvPr id="7170"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1779" y="1387366"/>
            <a:ext cx="4487150" cy="5344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400617"/>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792758"/>
          </a:xfrm>
        </p:spPr>
        <p:txBody>
          <a:bodyPr/>
          <a:lstStyle/>
          <a:p>
            <a:r>
              <a:rPr lang="en-US" b="1" dirty="0"/>
              <a:t>Beyond the Mortgage: Vision 2025</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48472" y="2052918"/>
            <a:ext cx="6497761" cy="4089893"/>
          </a:xfrm>
        </p:spPr>
      </p:pic>
      <p:pic>
        <p:nvPicPr>
          <p:cNvPr id="10242" name="Picture 2" descr="https://lh3.googleusercontent.com/GQ2b5Uhi9t1SNiFijZaogJsmMwKwPqOWLj4w_JRhhHa61rkbMyRAzcRB1VXNTbTz1yWM5tZC6IGM-Am-CTGwV2GXsQ6iMrs1ry3wECyjO-at1f_T1F3FYcxQibogfCX0s_KILgMCdLiR2Gx9y-OLY9x0S5IFr-jrvJONhk6CnoXikzWS_N2GIX49tS6fAPDd8t-XoRS4lDGm8XnaJulNY4h5pIAntXUZ_9AShAQSeKgj6s_GneyrBjUzKHR5PqUYJNcoj703mOcdxtmYLRaniHyXdzt2W1AVSNmWt8ctwya7aU7sUg5-kDy56qHUhLs59xCBBqAwZvcJ9J-tZbhtXLnDGbJaVD_sqdN2L5HRF82uxUL5AGSgzNxtwTWg02kjFF2nH0RbmWYxK7f3bVSQY67hTJetpYU5zhmvjTvKSwyQ6cuSMULFQgIwJICIBCo1GlOSSAXU0Vi6ATo_UhhhnrAtgh7sC6rl_GQndol6kuE-bA0mxur4ri45H_mEN_jturv2bcTkXSDerDodPlw3VLLEaCjHnPh28N5jd-wpC5eTD8GToVhTHDd0J-az3VDvV30jc5C97LzkU7yA0lHm6TVmiiDj-5V4IPCJqDk7BFOrWewCcFKmLC-iABB68CNwLM5cOg8QG8OEEjTMMoGjqZ1GEP70SisNrAGyvX-shVlWJBq-_yjtoo0=w811-h608-n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1" y="2052917"/>
            <a:ext cx="5455432" cy="408989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702675" y="1370038"/>
            <a:ext cx="8639504" cy="658835"/>
          </a:xfrm>
          <a:prstGeom prst="rect">
            <a:avLst/>
          </a:prstGeom>
        </p:spPr>
        <p:txBody>
          <a:bodyPr wrap="square">
            <a:spAutoFit/>
          </a:bodyPr>
          <a:lstStyle/>
          <a:p>
            <a:pPr>
              <a:lnSpc>
                <a:spcPct val="107000"/>
              </a:lnSpc>
              <a:spcAft>
                <a:spcPts val="800"/>
              </a:spcAft>
            </a:pPr>
            <a:r>
              <a:rPr lang="en-US" sz="3600"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Paid off the mortgage. Sit back and relax?</a:t>
            </a:r>
            <a:endParaRPr lang="en-US" sz="28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2677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809289"/>
          </a:xfrm>
        </p:spPr>
        <p:txBody>
          <a:bodyPr/>
          <a:lstStyle/>
          <a:p>
            <a:r>
              <a:rPr lang="en-US" sz="4400" b="1" dirty="0"/>
              <a:t>Beyond the Mortgage: Vision 2025</a:t>
            </a:r>
          </a:p>
        </p:txBody>
      </p:sp>
      <p:sp>
        <p:nvSpPr>
          <p:cNvPr id="4" name="Content Placeholder 3"/>
          <p:cNvSpPr>
            <a:spLocks noGrp="1"/>
          </p:cNvSpPr>
          <p:nvPr>
            <p:ph idx="1"/>
          </p:nvPr>
        </p:nvSpPr>
        <p:spPr>
          <a:xfrm>
            <a:off x="1047327" y="1623710"/>
            <a:ext cx="10682217" cy="781537"/>
          </a:xfrm>
        </p:spPr>
        <p:txBody>
          <a:bodyPr>
            <a:normAutofit/>
          </a:bodyPr>
          <a:lstStyle/>
          <a:p>
            <a:r>
              <a:rPr lang="en-US" sz="4000" b="1" dirty="0"/>
              <a:t>Evangelization &amp; Catechesis: Our Mission</a:t>
            </a:r>
          </a:p>
        </p:txBody>
      </p:sp>
      <p:graphicFrame>
        <p:nvGraphicFramePr>
          <p:cNvPr id="3" name="Table 2"/>
          <p:cNvGraphicFramePr>
            <a:graphicFrameLocks noGrp="1"/>
          </p:cNvGraphicFramePr>
          <p:nvPr>
            <p:extLst>
              <p:ext uri="{D42A27DB-BD31-4B8C-83A1-F6EECF244321}">
                <p14:modId xmlns:p14="http://schemas.microsoft.com/office/powerpoint/2010/main" val="1693225938"/>
              </p:ext>
            </p:extLst>
          </p:nvPr>
        </p:nvGraphicFramePr>
        <p:xfrm>
          <a:off x="1781365" y="2447781"/>
          <a:ext cx="6054097" cy="4229115"/>
        </p:xfrm>
        <a:graphic>
          <a:graphicData uri="http://schemas.openxmlformats.org/drawingml/2006/table">
            <a:tbl>
              <a:tblPr firstRow="1" firstCol="1" bandRow="1">
                <a:tableStyleId>{00A15C55-8517-42AA-B614-E9B94910E393}</a:tableStyleId>
              </a:tblPr>
              <a:tblGrid>
                <a:gridCol w="3200538">
                  <a:extLst>
                    <a:ext uri="{9D8B030D-6E8A-4147-A177-3AD203B41FA5}">
                      <a16:colId xmlns:a16="http://schemas.microsoft.com/office/drawing/2014/main" val="20000"/>
                    </a:ext>
                  </a:extLst>
                </a:gridCol>
                <a:gridCol w="1072056">
                  <a:extLst>
                    <a:ext uri="{9D8B030D-6E8A-4147-A177-3AD203B41FA5}">
                      <a16:colId xmlns:a16="http://schemas.microsoft.com/office/drawing/2014/main" val="20001"/>
                    </a:ext>
                  </a:extLst>
                </a:gridCol>
                <a:gridCol w="1781503">
                  <a:extLst>
                    <a:ext uri="{9D8B030D-6E8A-4147-A177-3AD203B41FA5}">
                      <a16:colId xmlns:a16="http://schemas.microsoft.com/office/drawing/2014/main" val="20002"/>
                    </a:ext>
                  </a:extLst>
                </a:gridCol>
              </a:tblGrid>
              <a:tr h="536256">
                <a:tc gridSpan="3">
                  <a:txBody>
                    <a:bodyPr/>
                    <a:lstStyle/>
                    <a:p>
                      <a:pPr marL="0" marR="0" algn="ctr">
                        <a:lnSpc>
                          <a:spcPct val="107000"/>
                        </a:lnSpc>
                        <a:spcBef>
                          <a:spcPts val="0"/>
                        </a:spcBef>
                        <a:spcAft>
                          <a:spcPts val="0"/>
                        </a:spcAft>
                      </a:pPr>
                      <a:r>
                        <a:rPr lang="en-US" sz="2800" dirty="0">
                          <a:effectLst/>
                        </a:rPr>
                        <a:t>Religious Landscape in the US*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68447">
                <a:tc>
                  <a:txBody>
                    <a:bodyPr/>
                    <a:lstStyle/>
                    <a:p>
                      <a:pPr marL="0" marR="0" algn="ctr">
                        <a:lnSpc>
                          <a:spcPct val="107000"/>
                        </a:lnSpc>
                        <a:spcBef>
                          <a:spcPts val="0"/>
                        </a:spcBef>
                        <a:spcAft>
                          <a:spcPts val="0"/>
                        </a:spcAft>
                      </a:pPr>
                      <a:r>
                        <a:rPr lang="en-US" sz="2400" b="1" dirty="0">
                          <a:effectLst/>
                        </a:rPr>
                        <a:t>Groups</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400" b="1" dirty="0">
                          <a:effectLst/>
                        </a:rPr>
                        <a:t>2009</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tcPr>
                </a:tc>
                <a:tc>
                  <a:txBody>
                    <a:bodyPr/>
                    <a:lstStyle/>
                    <a:p>
                      <a:pPr marL="0" marR="0" algn="ctr">
                        <a:lnSpc>
                          <a:spcPct val="107000"/>
                        </a:lnSpc>
                        <a:spcBef>
                          <a:spcPts val="0"/>
                        </a:spcBef>
                        <a:spcAft>
                          <a:spcPts val="0"/>
                        </a:spcAft>
                      </a:pPr>
                      <a:r>
                        <a:rPr lang="en-US" sz="2400" b="1" dirty="0">
                          <a:effectLst/>
                        </a:rPr>
                        <a:t>May</a:t>
                      </a:r>
                      <a:endParaRPr lang="en-US" sz="1600" b="1" dirty="0">
                        <a:effectLst/>
                      </a:endParaRPr>
                    </a:p>
                    <a:p>
                      <a:pPr marL="0" marR="0" algn="ctr">
                        <a:lnSpc>
                          <a:spcPct val="107000"/>
                        </a:lnSpc>
                        <a:spcBef>
                          <a:spcPts val="0"/>
                        </a:spcBef>
                        <a:spcAft>
                          <a:spcPts val="0"/>
                        </a:spcAft>
                      </a:pPr>
                      <a:r>
                        <a:rPr lang="en-US" sz="2400" b="1" dirty="0">
                          <a:effectLst/>
                        </a:rPr>
                        <a:t>2019</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672187">
                <a:tc>
                  <a:txBody>
                    <a:bodyPr/>
                    <a:lstStyle/>
                    <a:p>
                      <a:pPr marL="0" marR="0" algn="ctr">
                        <a:lnSpc>
                          <a:spcPct val="107000"/>
                        </a:lnSpc>
                        <a:spcBef>
                          <a:spcPts val="0"/>
                        </a:spcBef>
                        <a:spcAft>
                          <a:spcPts val="0"/>
                        </a:spcAft>
                      </a:pPr>
                      <a:r>
                        <a:rPr lang="en-US" sz="2400" b="1" dirty="0">
                          <a:effectLst/>
                        </a:rPr>
                        <a:t>Atheists, Agnostics, Nothing in particular</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T w="28575"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2400" b="1" dirty="0">
                          <a:effectLst/>
                        </a:rPr>
                        <a:t>17%</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dirty="0">
                          <a:effectLst/>
                        </a:rPr>
                        <a:t>26%</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672378">
                <a:tc>
                  <a:txBody>
                    <a:bodyPr/>
                    <a:lstStyle/>
                    <a:p>
                      <a:pPr marL="0" marR="0" algn="ctr">
                        <a:lnSpc>
                          <a:spcPct val="107000"/>
                        </a:lnSpc>
                        <a:spcBef>
                          <a:spcPts val="0"/>
                        </a:spcBef>
                        <a:spcAft>
                          <a:spcPts val="0"/>
                        </a:spcAft>
                      </a:pPr>
                      <a:r>
                        <a:rPr lang="en-US" sz="2400" b="1" dirty="0">
                          <a:effectLst/>
                        </a:rPr>
                        <a:t>Those who identify as Christians</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dirty="0">
                          <a:effectLst/>
                        </a:rPr>
                        <a:t>77%</a:t>
                      </a:r>
                      <a:endParaRPr lang="en-US" sz="1800" b="1" dirty="0">
                        <a:effectLst/>
                      </a:endParaRPr>
                    </a:p>
                    <a:p>
                      <a:pPr marL="0" marR="0" algn="ctr">
                        <a:lnSpc>
                          <a:spcPct val="107000"/>
                        </a:lnSpc>
                        <a:spcBef>
                          <a:spcPts val="0"/>
                        </a:spcBef>
                        <a:spcAft>
                          <a:spcPts val="0"/>
                        </a:spcAft>
                      </a:pP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tc>
                <a:tc>
                  <a:txBody>
                    <a:bodyPr/>
                    <a:lstStyle/>
                    <a:p>
                      <a:pPr marL="0" marR="0" algn="ctr">
                        <a:lnSpc>
                          <a:spcPct val="107000"/>
                        </a:lnSpc>
                        <a:spcBef>
                          <a:spcPts val="0"/>
                        </a:spcBef>
                        <a:spcAft>
                          <a:spcPts val="0"/>
                        </a:spcAft>
                      </a:pPr>
                      <a:r>
                        <a:rPr lang="en-US" sz="2400" b="1" dirty="0">
                          <a:effectLst/>
                        </a:rPr>
                        <a:t>65%</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672378">
                <a:tc>
                  <a:txBody>
                    <a:bodyPr/>
                    <a:lstStyle/>
                    <a:p>
                      <a:pPr marL="0" marR="0" algn="ctr">
                        <a:lnSpc>
                          <a:spcPct val="107000"/>
                        </a:lnSpc>
                        <a:spcBef>
                          <a:spcPts val="0"/>
                        </a:spcBef>
                        <a:spcAft>
                          <a:spcPts val="0"/>
                        </a:spcAft>
                      </a:pPr>
                      <a:r>
                        <a:rPr lang="en-US" sz="2400" b="1" dirty="0">
                          <a:effectLst/>
                        </a:rPr>
                        <a:t>Protestants </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dirty="0">
                          <a:effectLst/>
                        </a:rPr>
                        <a:t>51% </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dirty="0">
                          <a:effectLst/>
                        </a:rPr>
                        <a:t>43%</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r h="672378">
                <a:tc>
                  <a:txBody>
                    <a:bodyPr/>
                    <a:lstStyle/>
                    <a:p>
                      <a:pPr marL="0" marR="0" algn="ctr">
                        <a:lnSpc>
                          <a:spcPct val="107000"/>
                        </a:lnSpc>
                        <a:spcBef>
                          <a:spcPts val="0"/>
                        </a:spcBef>
                        <a:spcAft>
                          <a:spcPts val="0"/>
                        </a:spcAft>
                      </a:pPr>
                      <a:r>
                        <a:rPr lang="en-US" sz="2400" b="1" dirty="0">
                          <a:effectLst/>
                        </a:rPr>
                        <a:t>Catholics</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dirty="0">
                          <a:effectLst/>
                        </a:rPr>
                        <a:t>23%</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400" b="1" dirty="0">
                          <a:effectLst/>
                        </a:rPr>
                        <a:t>20%</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5"/>
                  </a:ext>
                </a:extLst>
              </a:tr>
            </a:tbl>
          </a:graphicData>
        </a:graphic>
      </p:graphicFrame>
      <p:sp>
        <p:nvSpPr>
          <p:cNvPr id="6" name="Up Arrow 5"/>
          <p:cNvSpPr/>
          <p:nvPr/>
        </p:nvSpPr>
        <p:spPr>
          <a:xfrm>
            <a:off x="7458067" y="3971989"/>
            <a:ext cx="261812" cy="323905"/>
          </a:xfrm>
          <a:prstGeom prst="upArrow">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Down Arrow 6"/>
          <p:cNvSpPr/>
          <p:nvPr/>
        </p:nvSpPr>
        <p:spPr>
          <a:xfrm>
            <a:off x="7458067" y="4686668"/>
            <a:ext cx="261812" cy="3838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Down Arrow 8"/>
          <p:cNvSpPr/>
          <p:nvPr/>
        </p:nvSpPr>
        <p:spPr>
          <a:xfrm>
            <a:off x="7443736" y="5432258"/>
            <a:ext cx="261812" cy="3814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Down Arrow 9"/>
          <p:cNvSpPr/>
          <p:nvPr/>
        </p:nvSpPr>
        <p:spPr>
          <a:xfrm>
            <a:off x="7443736" y="6079239"/>
            <a:ext cx="261812" cy="38148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p:cNvSpPr/>
          <p:nvPr/>
        </p:nvSpPr>
        <p:spPr>
          <a:xfrm>
            <a:off x="8014138" y="3024240"/>
            <a:ext cx="4177862" cy="3412024"/>
          </a:xfrm>
          <a:prstGeom prst="rect">
            <a:avLst/>
          </a:prstGeom>
        </p:spPr>
        <p:txBody>
          <a:bodyPr wrap="square">
            <a:spAutoFit/>
          </a:bodyPr>
          <a:lstStyle/>
          <a:p>
            <a:pPr>
              <a:lnSpc>
                <a:spcPct val="107000"/>
              </a:lnSpc>
              <a:spcAft>
                <a:spcPts val="800"/>
              </a:spcAft>
            </a:pPr>
            <a:r>
              <a:rPr lang="en-US" sz="2400" b="1" dirty="0">
                <a:latin typeface="Arial" panose="020B0604020202020204" pitchFamily="34" charset="0"/>
                <a:ea typeface="Calibri" panose="020F0502020204030204" pitchFamily="34" charset="0"/>
                <a:cs typeface="Times New Roman" panose="02020603050405020304" pitchFamily="18" charset="0"/>
              </a:rPr>
              <a:t>Catholics who</a:t>
            </a:r>
            <a:r>
              <a:rPr lang="en-US" b="1" dirty="0">
                <a:latin typeface="Arial" panose="020B0604020202020204" pitchFamily="34" charset="0"/>
                <a:ea typeface="Calibri" panose="020F0502020204030204" pitchFamily="34" charset="0"/>
                <a:cs typeface="Times New Roman" panose="02020603050405020304" pitchFamily="18" charset="0"/>
              </a:rPr>
              <a:t>:</a:t>
            </a:r>
          </a:p>
          <a:p>
            <a:pPr>
              <a:lnSpc>
                <a:spcPct val="107000"/>
              </a:lnSpc>
              <a:spcAft>
                <a:spcPts val="800"/>
              </a:spcAft>
            </a:pPr>
            <a:r>
              <a:rPr lang="en-US" sz="2000" b="1" dirty="0">
                <a:latin typeface="Arial" panose="020B0604020202020204" pitchFamily="34" charset="0"/>
                <a:ea typeface="Calibri" panose="020F0502020204030204" pitchFamily="34" charset="0"/>
                <a:cs typeface="Times New Roman" panose="02020603050405020304" pitchFamily="18" charset="0"/>
              </a:rPr>
              <a:t>Attend Mass once a week: 22%</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latin typeface="Arial" panose="020B0604020202020204" pitchFamily="34" charset="0"/>
                <a:ea typeface="Calibri" panose="020F0502020204030204" pitchFamily="34" charset="0"/>
                <a:cs typeface="Times New Roman" panose="02020603050405020304" pitchFamily="18" charset="0"/>
              </a:rPr>
              <a:t>Monthly: 30%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latin typeface="Arial" panose="020B0604020202020204" pitchFamily="34" charset="0"/>
                <a:ea typeface="Calibri" panose="020F0502020204030204" pitchFamily="34" charset="0"/>
                <a:cs typeface="Times New Roman" panose="02020603050405020304" pitchFamily="18" charset="0"/>
              </a:rPr>
              <a:t>Few times a year: 45%</a:t>
            </a:r>
          </a:p>
          <a:p>
            <a:pPr>
              <a:lnSpc>
                <a:spcPct val="107000"/>
              </a:lnSpc>
              <a:spcAft>
                <a:spcPts val="800"/>
              </a:spcAft>
            </a:pPr>
            <a:r>
              <a:rPr lang="en-US" sz="2000" b="1" dirty="0">
                <a:effectLst/>
                <a:latin typeface="Arial" panose="020B0604020202020204" pitchFamily="34" charset="0"/>
                <a:ea typeface="Calibri" panose="020F0502020204030204" pitchFamily="34" charset="0"/>
                <a:cs typeface="Times New Roman" panose="02020603050405020304" pitchFamily="18" charset="0"/>
              </a:rPr>
              <a:t>	</a:t>
            </a:r>
            <a:r>
              <a:rPr lang="en-US" sz="2000" b="1" dirty="0">
                <a:latin typeface="Arial" panose="020B0604020202020204" pitchFamily="34" charset="0"/>
                <a:ea typeface="Calibri" panose="020F0502020204030204" pitchFamily="34" charset="0"/>
                <a:cs typeface="Times New Roman" panose="02020603050405020304" pitchFamily="18" charset="0"/>
              </a:rPr>
              <a:t>    m</a:t>
            </a:r>
            <a:r>
              <a:rPr lang="en-US" sz="2000" b="1" dirty="0">
                <a:effectLst/>
                <a:latin typeface="Arial" panose="020B0604020202020204" pitchFamily="34" charset="0"/>
                <a:ea typeface="Calibri" panose="020F0502020204030204" pitchFamily="34" charset="0"/>
                <a:cs typeface="Times New Roman" panose="02020603050405020304" pitchFamily="18" charset="0"/>
              </a:rPr>
              <a:t>illennials: 64%</a:t>
            </a:r>
          </a:p>
          <a:p>
            <a:pPr>
              <a:lnSpc>
                <a:spcPct val="107000"/>
              </a:lnSpc>
              <a:spcAft>
                <a:spcPts val="800"/>
              </a:spcAft>
            </a:pPr>
            <a:endParaRPr lang="en-US" b="1"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b="1"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b="1" dirty="0">
                <a:effectLst/>
                <a:latin typeface="Arial" panose="020B0604020202020204" pitchFamily="34" charset="0"/>
                <a:ea typeface="Calibri" panose="020F0502020204030204" pitchFamily="34" charset="0"/>
                <a:cs typeface="Times New Roman" panose="02020603050405020304" pitchFamily="18" charset="0"/>
              </a:rPr>
              <a:t>*</a:t>
            </a:r>
            <a:r>
              <a:rPr lang="en-US" dirty="0">
                <a:effectLst/>
                <a:latin typeface="Arial" panose="020B0604020202020204" pitchFamily="34" charset="0"/>
                <a:ea typeface="Calibri" panose="020F0502020204030204" pitchFamily="34" charset="0"/>
                <a:cs typeface="Times New Roman" panose="02020603050405020304" pitchFamily="18" charset="0"/>
              </a:rPr>
              <a:t>Pew Research Center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6734634"/>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Beyond the Mortgage: Vision 2025</a:t>
            </a:r>
          </a:p>
        </p:txBody>
      </p:sp>
      <p:sp>
        <p:nvSpPr>
          <p:cNvPr id="4" name="Content Placeholder 3"/>
          <p:cNvSpPr>
            <a:spLocks noGrp="1"/>
          </p:cNvSpPr>
          <p:nvPr>
            <p:ph idx="1"/>
          </p:nvPr>
        </p:nvSpPr>
        <p:spPr>
          <a:xfrm>
            <a:off x="1047328" y="1623710"/>
            <a:ext cx="7940935" cy="4195481"/>
          </a:xfrm>
        </p:spPr>
        <p:txBody>
          <a:bodyPr>
            <a:normAutofit fontScale="92500" lnSpcReduction="10000"/>
          </a:bodyPr>
          <a:lstStyle/>
          <a:p>
            <a:r>
              <a:rPr lang="en-US" sz="4000" b="1" dirty="0"/>
              <a:t>Evangelization &amp; Catechesis</a:t>
            </a:r>
          </a:p>
          <a:p>
            <a:pPr lvl="1">
              <a:buFont typeface="Wingdings" panose="05000000000000000000" pitchFamily="2" charset="2"/>
              <a:buChar char="Ø"/>
            </a:pPr>
            <a:r>
              <a:rPr lang="en-US" sz="3000" b="1" dirty="0">
                <a:solidFill>
                  <a:srgbClr val="FFFF00"/>
                </a:solidFill>
              </a:rPr>
              <a:t>Retreats </a:t>
            </a:r>
          </a:p>
          <a:p>
            <a:pPr lvl="1">
              <a:buFont typeface="Wingdings" panose="05000000000000000000" pitchFamily="2" charset="2"/>
              <a:buChar char="Ø"/>
            </a:pPr>
            <a:r>
              <a:rPr lang="en-US" sz="3000" b="1" dirty="0">
                <a:solidFill>
                  <a:srgbClr val="FFFF00"/>
                </a:solidFill>
              </a:rPr>
              <a:t>Missions</a:t>
            </a:r>
          </a:p>
          <a:p>
            <a:pPr lvl="1">
              <a:buFont typeface="Wingdings" panose="05000000000000000000" pitchFamily="2" charset="2"/>
              <a:buChar char="Ø"/>
            </a:pPr>
            <a:r>
              <a:rPr lang="en-US" sz="3000" b="1" dirty="0">
                <a:solidFill>
                  <a:srgbClr val="FFFF00"/>
                </a:solidFill>
              </a:rPr>
              <a:t>Bible Studies</a:t>
            </a:r>
          </a:p>
          <a:p>
            <a:pPr lvl="1">
              <a:buFont typeface="Wingdings" panose="05000000000000000000" pitchFamily="2" charset="2"/>
              <a:buChar char="Ø"/>
            </a:pPr>
            <a:r>
              <a:rPr lang="en-US" sz="3000" b="1" dirty="0">
                <a:solidFill>
                  <a:srgbClr val="FFFF00"/>
                </a:solidFill>
              </a:rPr>
              <a:t>Eucharistic Adoration</a:t>
            </a:r>
          </a:p>
          <a:p>
            <a:pPr lvl="1">
              <a:buFont typeface="Wingdings" panose="05000000000000000000" pitchFamily="2" charset="2"/>
              <a:buChar char="Ø"/>
            </a:pPr>
            <a:r>
              <a:rPr lang="en-US" sz="3000" b="1" dirty="0">
                <a:solidFill>
                  <a:srgbClr val="FFFF00"/>
                </a:solidFill>
              </a:rPr>
              <a:t>Night Vigil : First Friday – First Saturday</a:t>
            </a:r>
          </a:p>
          <a:p>
            <a:pPr lvl="1">
              <a:buFont typeface="Wingdings" panose="05000000000000000000" pitchFamily="2" charset="2"/>
              <a:buChar char="Ø"/>
            </a:pPr>
            <a:r>
              <a:rPr lang="en-US" sz="3000" b="1" dirty="0">
                <a:solidFill>
                  <a:srgbClr val="FFFF00"/>
                </a:solidFill>
              </a:rPr>
              <a:t>Home Enthronements</a:t>
            </a:r>
          </a:p>
          <a:p>
            <a:pPr lvl="1">
              <a:buFont typeface="Wingdings" panose="05000000000000000000" pitchFamily="2" charset="2"/>
              <a:buChar char="Ø"/>
            </a:pPr>
            <a:r>
              <a:rPr lang="en-US" sz="3000" b="1" dirty="0">
                <a:solidFill>
                  <a:srgbClr val="FFFF00"/>
                </a:solidFill>
              </a:rPr>
              <a:t>Prayer Groups </a:t>
            </a:r>
          </a:p>
          <a:p>
            <a:pPr lvl="1"/>
            <a:endParaRPr lang="en-US" sz="2400" b="1" dirty="0">
              <a:solidFill>
                <a:srgbClr val="FFFF00"/>
              </a:solidFill>
            </a:endParaRPr>
          </a:p>
        </p:txBody>
      </p:sp>
    </p:spTree>
    <p:extLst>
      <p:ext uri="{BB962C8B-B14F-4D97-AF65-F5344CB8AC3E}">
        <p14:creationId xmlns:p14="http://schemas.microsoft.com/office/powerpoint/2010/main" val="3910570617"/>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Beyond the Mortgage: Vision 2025</a:t>
            </a:r>
          </a:p>
        </p:txBody>
      </p:sp>
      <p:sp>
        <p:nvSpPr>
          <p:cNvPr id="4" name="Content Placeholder 3"/>
          <p:cNvSpPr>
            <a:spLocks noGrp="1"/>
          </p:cNvSpPr>
          <p:nvPr>
            <p:ph idx="1"/>
          </p:nvPr>
        </p:nvSpPr>
        <p:spPr>
          <a:xfrm>
            <a:off x="904259" y="1530405"/>
            <a:ext cx="11287741" cy="5196968"/>
          </a:xfrm>
        </p:spPr>
        <p:txBody>
          <a:bodyPr>
            <a:normAutofit fontScale="92500"/>
          </a:bodyPr>
          <a:lstStyle/>
          <a:p>
            <a:r>
              <a:rPr lang="en-US" sz="4000" b="1" dirty="0"/>
              <a:t>Evangelization &amp; Catechesis</a:t>
            </a:r>
          </a:p>
          <a:p>
            <a:pPr lvl="1">
              <a:buFont typeface="Wingdings" panose="05000000000000000000" pitchFamily="2" charset="2"/>
              <a:buChar char="Ø"/>
            </a:pPr>
            <a:r>
              <a:rPr lang="en-US" sz="3000" b="1" dirty="0">
                <a:solidFill>
                  <a:srgbClr val="FFFF00"/>
                </a:solidFill>
              </a:rPr>
              <a:t>Create and implement promotional TV &amp; radio spots</a:t>
            </a:r>
            <a:endParaRPr lang="en-US" sz="2600" b="1" dirty="0">
              <a:solidFill>
                <a:srgbClr val="FFFF00"/>
              </a:solidFill>
            </a:endParaRPr>
          </a:p>
          <a:p>
            <a:pPr lvl="1">
              <a:buFont typeface="Wingdings" panose="05000000000000000000" pitchFamily="2" charset="2"/>
              <a:buChar char="Ø"/>
            </a:pPr>
            <a:r>
              <a:rPr lang="en-US" sz="3000" b="1" dirty="0">
                <a:solidFill>
                  <a:srgbClr val="FFFF00"/>
                </a:solidFill>
              </a:rPr>
              <a:t>Pilgrimages</a:t>
            </a:r>
          </a:p>
          <a:p>
            <a:pPr lvl="1">
              <a:buFont typeface="Wingdings" panose="05000000000000000000" pitchFamily="2" charset="2"/>
              <a:buChar char="Ø"/>
            </a:pPr>
            <a:r>
              <a:rPr lang="en-US" sz="3000" b="1" dirty="0">
                <a:solidFill>
                  <a:srgbClr val="FFFF00"/>
                </a:solidFill>
              </a:rPr>
              <a:t>Catechesis on various Catholic topics</a:t>
            </a:r>
          </a:p>
          <a:p>
            <a:pPr lvl="1">
              <a:buFont typeface="Wingdings" panose="05000000000000000000" pitchFamily="2" charset="2"/>
              <a:buChar char="Ø"/>
            </a:pPr>
            <a:r>
              <a:rPr lang="en-US" sz="3000" b="1" dirty="0">
                <a:solidFill>
                  <a:srgbClr val="FFFF00"/>
                </a:solidFill>
              </a:rPr>
              <a:t>Growing youth ministry</a:t>
            </a:r>
          </a:p>
          <a:p>
            <a:pPr lvl="1">
              <a:buFont typeface="Wingdings" panose="05000000000000000000" pitchFamily="2" charset="2"/>
              <a:buChar char="Ø"/>
            </a:pPr>
            <a:r>
              <a:rPr lang="en-US" sz="3000" b="1" dirty="0">
                <a:solidFill>
                  <a:srgbClr val="FFFF00"/>
                </a:solidFill>
              </a:rPr>
              <a:t>Growing Campus Ministry</a:t>
            </a:r>
          </a:p>
          <a:p>
            <a:pPr lvl="1">
              <a:buFont typeface="Wingdings" panose="05000000000000000000" pitchFamily="2" charset="2"/>
              <a:buChar char="Ø"/>
            </a:pPr>
            <a:r>
              <a:rPr lang="en-US" sz="3000" b="1" dirty="0">
                <a:solidFill>
                  <a:srgbClr val="FFFF00"/>
                </a:solidFill>
              </a:rPr>
              <a:t>Growing Young Adult Ministry</a:t>
            </a:r>
          </a:p>
          <a:p>
            <a:pPr lvl="1">
              <a:buFont typeface="Wingdings" panose="05000000000000000000" pitchFamily="2" charset="2"/>
              <a:buChar char="Ø"/>
            </a:pPr>
            <a:r>
              <a:rPr lang="en-US" sz="3000" b="1" dirty="0">
                <a:solidFill>
                  <a:srgbClr val="FFFF00"/>
                </a:solidFill>
              </a:rPr>
              <a:t>Equipping parents with tools to protect families</a:t>
            </a:r>
          </a:p>
          <a:p>
            <a:pPr lvl="1">
              <a:buFont typeface="Wingdings" panose="05000000000000000000" pitchFamily="2" charset="2"/>
              <a:buChar char="Ø"/>
            </a:pPr>
            <a:r>
              <a:rPr lang="en-US" sz="3000" b="1" dirty="0">
                <a:solidFill>
                  <a:srgbClr val="FFFF00"/>
                </a:solidFill>
              </a:rPr>
              <a:t>Making help available for those struggling with addictions</a:t>
            </a:r>
          </a:p>
          <a:p>
            <a:pPr lvl="1">
              <a:buFont typeface="Wingdings" panose="05000000000000000000" pitchFamily="2" charset="2"/>
              <a:buChar char="Ø"/>
            </a:pPr>
            <a:endParaRPr lang="en-US" sz="3000" b="1" dirty="0">
              <a:solidFill>
                <a:srgbClr val="FFFF00"/>
              </a:solidFill>
            </a:endParaRPr>
          </a:p>
          <a:p>
            <a:pPr lvl="1"/>
            <a:endParaRPr lang="en-US" sz="2400" b="1" dirty="0">
              <a:solidFill>
                <a:srgbClr val="FFFF00"/>
              </a:solidFill>
            </a:endParaRPr>
          </a:p>
        </p:txBody>
      </p:sp>
    </p:spTree>
    <p:extLst>
      <p:ext uri="{BB962C8B-B14F-4D97-AF65-F5344CB8AC3E}">
        <p14:creationId xmlns:p14="http://schemas.microsoft.com/office/powerpoint/2010/main" val="1526934641"/>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Beyond the Mortgage: Vision 2025</a:t>
            </a:r>
          </a:p>
        </p:txBody>
      </p:sp>
      <p:sp>
        <p:nvSpPr>
          <p:cNvPr id="4" name="Content Placeholder 3"/>
          <p:cNvSpPr>
            <a:spLocks noGrp="1"/>
          </p:cNvSpPr>
          <p:nvPr>
            <p:ph idx="1"/>
          </p:nvPr>
        </p:nvSpPr>
        <p:spPr>
          <a:xfrm>
            <a:off x="1103312" y="1853248"/>
            <a:ext cx="10503970" cy="4454246"/>
          </a:xfrm>
        </p:spPr>
        <p:txBody>
          <a:bodyPr>
            <a:normAutofit lnSpcReduction="10000"/>
          </a:bodyPr>
          <a:lstStyle/>
          <a:p>
            <a:r>
              <a:rPr lang="en-US" sz="4000" b="1" dirty="0"/>
              <a:t>Evangelization &amp; Catechesis</a:t>
            </a:r>
          </a:p>
          <a:p>
            <a:pPr lvl="1">
              <a:buFont typeface="Wingdings" panose="05000000000000000000" pitchFamily="2" charset="2"/>
              <a:buChar char="Ø"/>
            </a:pPr>
            <a:r>
              <a:rPr lang="en-US" sz="3000" b="1" dirty="0">
                <a:solidFill>
                  <a:srgbClr val="FFFF00"/>
                </a:solidFill>
              </a:rPr>
              <a:t>Evaluate our Family Evangelization: School &amp; RE</a:t>
            </a:r>
          </a:p>
          <a:p>
            <a:pPr lvl="1">
              <a:buFont typeface="Wingdings" panose="05000000000000000000" pitchFamily="2" charset="2"/>
              <a:buChar char="Ø"/>
            </a:pPr>
            <a:r>
              <a:rPr lang="en-US" sz="3000" b="1" dirty="0">
                <a:solidFill>
                  <a:srgbClr val="FFFF00"/>
                </a:solidFill>
              </a:rPr>
              <a:t>Identify &amp; implement parish renewal process</a:t>
            </a:r>
          </a:p>
          <a:p>
            <a:pPr lvl="1">
              <a:buFont typeface="Wingdings" panose="05000000000000000000" pitchFamily="2" charset="2"/>
              <a:buChar char="Ø"/>
            </a:pPr>
            <a:r>
              <a:rPr lang="en-US" sz="3000" b="1" dirty="0">
                <a:solidFill>
                  <a:srgbClr val="FFFF00"/>
                </a:solidFill>
              </a:rPr>
              <a:t>Create outreach to inactive Catholics and unchurched</a:t>
            </a:r>
          </a:p>
          <a:p>
            <a:pPr lvl="1">
              <a:buFont typeface="Wingdings" panose="05000000000000000000" pitchFamily="2" charset="2"/>
              <a:buChar char="Ø"/>
            </a:pPr>
            <a:r>
              <a:rPr lang="en-US" sz="3000" b="1" dirty="0">
                <a:solidFill>
                  <a:srgbClr val="FFFF00"/>
                </a:solidFill>
              </a:rPr>
              <a:t>Evaluate our “Sunday experience” and address issues</a:t>
            </a:r>
          </a:p>
          <a:p>
            <a:pPr lvl="1">
              <a:buFont typeface="Wingdings" panose="05000000000000000000" pitchFamily="2" charset="2"/>
              <a:buChar char="Ø"/>
            </a:pPr>
            <a:r>
              <a:rPr lang="en-US" sz="3000" b="1" dirty="0">
                <a:solidFill>
                  <a:srgbClr val="FFFF00"/>
                </a:solidFill>
              </a:rPr>
              <a:t>Build Parish App</a:t>
            </a:r>
          </a:p>
          <a:p>
            <a:pPr marL="457200" lvl="1" indent="0">
              <a:buNone/>
            </a:pPr>
            <a:endParaRPr lang="en-US" sz="2400" b="1" dirty="0">
              <a:solidFill>
                <a:srgbClr val="FFFF00"/>
              </a:solidFill>
            </a:endParaRPr>
          </a:p>
        </p:txBody>
      </p:sp>
    </p:spTree>
    <p:extLst>
      <p:ext uri="{BB962C8B-B14F-4D97-AF65-F5344CB8AC3E}">
        <p14:creationId xmlns:p14="http://schemas.microsoft.com/office/powerpoint/2010/main" val="2760450535"/>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Beyond the Mortgage: Vision 2025</a:t>
            </a:r>
          </a:p>
        </p:txBody>
      </p:sp>
      <p:sp>
        <p:nvSpPr>
          <p:cNvPr id="4" name="Content Placeholder 3"/>
          <p:cNvSpPr>
            <a:spLocks noGrp="1"/>
          </p:cNvSpPr>
          <p:nvPr>
            <p:ph idx="1"/>
          </p:nvPr>
        </p:nvSpPr>
        <p:spPr>
          <a:xfrm>
            <a:off x="1103312" y="1853247"/>
            <a:ext cx="10503970" cy="4771487"/>
          </a:xfrm>
        </p:spPr>
        <p:txBody>
          <a:bodyPr>
            <a:normAutofit/>
          </a:bodyPr>
          <a:lstStyle/>
          <a:p>
            <a:r>
              <a:rPr lang="en-US" sz="4000" b="1" dirty="0"/>
              <a:t>Community Building</a:t>
            </a:r>
          </a:p>
          <a:p>
            <a:pPr lvl="1">
              <a:buFont typeface="Wingdings" panose="05000000000000000000" pitchFamily="2" charset="2"/>
              <a:buChar char="Ø"/>
            </a:pPr>
            <a:r>
              <a:rPr lang="en-US" sz="3000" b="1" dirty="0">
                <a:solidFill>
                  <a:srgbClr val="FFFF00"/>
                </a:solidFill>
              </a:rPr>
              <a:t>Social and Fellowship gatherings</a:t>
            </a:r>
          </a:p>
          <a:p>
            <a:pPr lvl="1">
              <a:buFont typeface="Wingdings" panose="05000000000000000000" pitchFamily="2" charset="2"/>
              <a:buChar char="Ø"/>
            </a:pPr>
            <a:r>
              <a:rPr lang="en-US" sz="3000" b="1" dirty="0">
                <a:solidFill>
                  <a:srgbClr val="FFFF00"/>
                </a:solidFill>
              </a:rPr>
              <a:t>Evaluate parishioner engagement &amp; address identified issues</a:t>
            </a:r>
          </a:p>
          <a:p>
            <a:pPr lvl="1">
              <a:buFont typeface="Wingdings" panose="05000000000000000000" pitchFamily="2" charset="2"/>
              <a:buChar char="Ø"/>
            </a:pPr>
            <a:r>
              <a:rPr lang="en-US" sz="3000" b="1" dirty="0">
                <a:solidFill>
                  <a:srgbClr val="FFFF00"/>
                </a:solidFill>
              </a:rPr>
              <a:t>Create links to community organizations to serve those we are now missing</a:t>
            </a:r>
          </a:p>
          <a:p>
            <a:pPr lvl="1">
              <a:buFont typeface="Wingdings" panose="05000000000000000000" pitchFamily="2" charset="2"/>
              <a:buChar char="Ø"/>
            </a:pPr>
            <a:r>
              <a:rPr lang="en-US" sz="3000" b="1" dirty="0">
                <a:solidFill>
                  <a:srgbClr val="FFFF00"/>
                </a:solidFill>
              </a:rPr>
              <a:t>Summer camps</a:t>
            </a:r>
          </a:p>
          <a:p>
            <a:pPr marL="457200" lvl="1" indent="0">
              <a:buNone/>
            </a:pPr>
            <a:endParaRPr lang="en-US" sz="2400" b="1" dirty="0">
              <a:solidFill>
                <a:srgbClr val="FFFF00"/>
              </a:solidFill>
            </a:endParaRPr>
          </a:p>
        </p:txBody>
      </p:sp>
    </p:spTree>
    <p:extLst>
      <p:ext uri="{BB962C8B-B14F-4D97-AF65-F5344CB8AC3E}">
        <p14:creationId xmlns:p14="http://schemas.microsoft.com/office/powerpoint/2010/main" val="3101436483"/>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Beyond the Mortgage: Vision 2025</a:t>
            </a:r>
          </a:p>
        </p:txBody>
      </p:sp>
      <p:sp>
        <p:nvSpPr>
          <p:cNvPr id="4" name="Content Placeholder 3"/>
          <p:cNvSpPr>
            <a:spLocks noGrp="1"/>
          </p:cNvSpPr>
          <p:nvPr>
            <p:ph idx="1"/>
          </p:nvPr>
        </p:nvSpPr>
        <p:spPr>
          <a:xfrm>
            <a:off x="1103312" y="1853247"/>
            <a:ext cx="10503970" cy="4771487"/>
          </a:xfrm>
        </p:spPr>
        <p:txBody>
          <a:bodyPr>
            <a:normAutofit/>
          </a:bodyPr>
          <a:lstStyle/>
          <a:p>
            <a:r>
              <a:rPr lang="en-US" sz="4000" b="1" dirty="0"/>
              <a:t>Community Outreach</a:t>
            </a:r>
          </a:p>
          <a:p>
            <a:pPr lvl="1">
              <a:buFont typeface="Wingdings" panose="05000000000000000000" pitchFamily="2" charset="2"/>
              <a:buChar char="Ø"/>
            </a:pPr>
            <a:r>
              <a:rPr lang="en-US" sz="3000" b="1" dirty="0">
                <a:solidFill>
                  <a:srgbClr val="FFFF00"/>
                </a:solidFill>
              </a:rPr>
              <a:t>St. Vincent De Paul</a:t>
            </a:r>
          </a:p>
          <a:p>
            <a:pPr lvl="1">
              <a:buFont typeface="Wingdings" panose="05000000000000000000" pitchFamily="2" charset="2"/>
              <a:buChar char="Ø"/>
            </a:pPr>
            <a:r>
              <a:rPr lang="en-US" sz="3000" b="1" dirty="0">
                <a:solidFill>
                  <a:srgbClr val="FFFF00"/>
                </a:solidFill>
              </a:rPr>
              <a:t>Community Kitchen</a:t>
            </a:r>
          </a:p>
          <a:p>
            <a:pPr lvl="1">
              <a:buFont typeface="Wingdings" panose="05000000000000000000" pitchFamily="2" charset="2"/>
              <a:buChar char="Ø"/>
            </a:pPr>
            <a:r>
              <a:rPr lang="en-US" sz="3000" b="1" dirty="0">
                <a:solidFill>
                  <a:srgbClr val="FFFF00"/>
                </a:solidFill>
              </a:rPr>
              <a:t>Bethlehem Inn </a:t>
            </a:r>
          </a:p>
          <a:p>
            <a:pPr lvl="1">
              <a:buFont typeface="Wingdings" panose="05000000000000000000" pitchFamily="2" charset="2"/>
              <a:buChar char="Ø"/>
            </a:pPr>
            <a:r>
              <a:rPr lang="en-US" sz="3000" b="1" dirty="0">
                <a:solidFill>
                  <a:srgbClr val="FFFF00"/>
                </a:solidFill>
              </a:rPr>
              <a:t>Pregnancy Resource Center </a:t>
            </a:r>
          </a:p>
          <a:p>
            <a:pPr lvl="1">
              <a:buFont typeface="Wingdings" panose="05000000000000000000" pitchFamily="2" charset="2"/>
              <a:buChar char="Ø"/>
            </a:pPr>
            <a:r>
              <a:rPr lang="en-US" sz="3000" b="1" dirty="0">
                <a:solidFill>
                  <a:srgbClr val="FFFF00"/>
                </a:solidFill>
              </a:rPr>
              <a:t>Grandma’s House </a:t>
            </a:r>
          </a:p>
          <a:p>
            <a:pPr lvl="1">
              <a:buFont typeface="Wingdings" panose="05000000000000000000" pitchFamily="2" charset="2"/>
              <a:buChar char="Ø"/>
            </a:pPr>
            <a:r>
              <a:rPr lang="en-US" sz="3000" b="1" dirty="0">
                <a:solidFill>
                  <a:srgbClr val="FFFF00"/>
                </a:solidFill>
              </a:rPr>
              <a:t>Kids Center</a:t>
            </a:r>
          </a:p>
          <a:p>
            <a:pPr marL="457200" lvl="1" indent="0">
              <a:buNone/>
            </a:pPr>
            <a:endParaRPr lang="en-US" sz="2400" b="1" dirty="0">
              <a:solidFill>
                <a:srgbClr val="FFFF00"/>
              </a:solidFill>
            </a:endParaRPr>
          </a:p>
        </p:txBody>
      </p:sp>
    </p:spTree>
    <p:extLst>
      <p:ext uri="{BB962C8B-B14F-4D97-AF65-F5344CB8AC3E}">
        <p14:creationId xmlns:p14="http://schemas.microsoft.com/office/powerpoint/2010/main" val="2953190384"/>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Beyond the Mortgage: Vision 2025</a:t>
            </a:r>
          </a:p>
        </p:txBody>
      </p:sp>
      <p:sp>
        <p:nvSpPr>
          <p:cNvPr id="4" name="Content Placeholder 3"/>
          <p:cNvSpPr>
            <a:spLocks noGrp="1"/>
          </p:cNvSpPr>
          <p:nvPr>
            <p:ph idx="1"/>
          </p:nvPr>
        </p:nvSpPr>
        <p:spPr>
          <a:xfrm>
            <a:off x="1087547" y="1610183"/>
            <a:ext cx="2254743" cy="942530"/>
          </a:xfrm>
        </p:spPr>
        <p:txBody>
          <a:bodyPr/>
          <a:lstStyle/>
          <a:p>
            <a:r>
              <a:rPr lang="en-US" sz="4000" b="1" dirty="0"/>
              <a:t>School</a:t>
            </a:r>
          </a:p>
          <a:p>
            <a:pPr marL="457200" lvl="1" indent="0">
              <a:buNone/>
            </a:pP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4265627481"/>
              </p:ext>
            </p:extLst>
          </p:nvPr>
        </p:nvGraphicFramePr>
        <p:xfrm>
          <a:off x="1418897" y="2309648"/>
          <a:ext cx="9593634" cy="42330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085398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3084" y="468483"/>
            <a:ext cx="9404723" cy="1400530"/>
          </a:xfrm>
        </p:spPr>
        <p:txBody>
          <a:bodyPr/>
          <a:lstStyle/>
          <a:p>
            <a:pPr algn="ctr"/>
            <a:r>
              <a:rPr lang="en-US" b="1" i="1" dirty="0">
                <a:solidFill>
                  <a:srgbClr val="FFFF00"/>
                </a:solidFill>
              </a:rPr>
              <a:t>Press on toward the goal (Phil. 3:14)</a:t>
            </a:r>
          </a:p>
        </p:txBody>
      </p:sp>
      <p:pic>
        <p:nvPicPr>
          <p:cNvPr id="7" name="Picture 6" descr="http://www.stfrancisbend.org/uploads/6/4/5/9/64591827/5087659_orig.jpg"/>
          <p:cNvPicPr/>
          <p:nvPr/>
        </p:nvPicPr>
        <p:blipFill>
          <a:blip r:embed="rId3">
            <a:extLst>
              <a:ext uri="{28A0092B-C50C-407E-A947-70E740481C1C}">
                <a14:useLocalDpi xmlns:a14="http://schemas.microsoft.com/office/drawing/2010/main" val="0"/>
              </a:ext>
            </a:extLst>
          </a:blip>
          <a:srcRect/>
          <a:stretch>
            <a:fillRect/>
          </a:stretch>
        </p:blipFill>
        <p:spPr bwMode="auto">
          <a:xfrm>
            <a:off x="5505639" y="1411612"/>
            <a:ext cx="6429928" cy="3933774"/>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001" y="1411612"/>
            <a:ext cx="4744471" cy="3933774"/>
          </a:xfrm>
          <a:prstGeom prst="rect">
            <a:avLst/>
          </a:prstGeom>
        </p:spPr>
      </p:pic>
      <p:sp>
        <p:nvSpPr>
          <p:cNvPr id="4" name="Rectangle 3"/>
          <p:cNvSpPr/>
          <p:nvPr/>
        </p:nvSpPr>
        <p:spPr>
          <a:xfrm>
            <a:off x="1053084" y="5347753"/>
            <a:ext cx="9821917" cy="1384995"/>
          </a:xfrm>
          <a:prstGeom prst="rect">
            <a:avLst/>
          </a:prstGeom>
        </p:spPr>
        <p:txBody>
          <a:bodyPr wrap="square">
            <a:spAutoFit/>
          </a:bodyPr>
          <a:lstStyle/>
          <a:p>
            <a:pPr algn="ctr"/>
            <a:r>
              <a:rPr lang="en-US" sz="2800" dirty="0">
                <a:latin typeface="Albertus Extra Bold" panose="020E0802040304020204" pitchFamily="34" charset="0"/>
              </a:rPr>
              <a:t>“The greatest among you must be your servant.</a:t>
            </a:r>
            <a:br>
              <a:rPr lang="en-US" sz="2800" dirty="0">
                <a:latin typeface="Albertus Extra Bold" panose="020E0802040304020204" pitchFamily="34" charset="0"/>
              </a:rPr>
            </a:br>
            <a:r>
              <a:rPr lang="en-US" sz="2800" dirty="0">
                <a:latin typeface="Albertus Extra Bold" panose="020E0802040304020204" pitchFamily="34" charset="0"/>
              </a:rPr>
              <a:t>Whoever exalts himself will be humbled;</a:t>
            </a:r>
            <a:br>
              <a:rPr lang="en-US" sz="2800" dirty="0">
                <a:latin typeface="Albertus Extra Bold" panose="020E0802040304020204" pitchFamily="34" charset="0"/>
              </a:rPr>
            </a:br>
            <a:r>
              <a:rPr lang="en-US" sz="2800" dirty="0">
                <a:latin typeface="Albertus Extra Bold" panose="020E0802040304020204" pitchFamily="34" charset="0"/>
              </a:rPr>
              <a:t>but whoever humbles himself will be exalted."</a:t>
            </a:r>
          </a:p>
        </p:txBody>
      </p:sp>
    </p:spTree>
    <p:extLst>
      <p:ext uri="{BB962C8B-B14F-4D97-AF65-F5344CB8AC3E}">
        <p14:creationId xmlns:p14="http://schemas.microsoft.com/office/powerpoint/2010/main" val="2042598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Beyond the Mortgage: Vision 2025</a:t>
            </a:r>
          </a:p>
        </p:txBody>
      </p:sp>
      <p:sp>
        <p:nvSpPr>
          <p:cNvPr id="4" name="Content Placeholder 3"/>
          <p:cNvSpPr>
            <a:spLocks noGrp="1"/>
          </p:cNvSpPr>
          <p:nvPr>
            <p:ph idx="1"/>
          </p:nvPr>
        </p:nvSpPr>
        <p:spPr>
          <a:xfrm>
            <a:off x="1103312" y="2052918"/>
            <a:ext cx="7940935" cy="4195481"/>
          </a:xfrm>
        </p:spPr>
        <p:txBody>
          <a:bodyPr/>
          <a:lstStyle/>
          <a:p>
            <a:r>
              <a:rPr lang="en-US" sz="4000" b="1" dirty="0"/>
              <a:t>School</a:t>
            </a:r>
          </a:p>
          <a:p>
            <a:pPr lvl="1"/>
            <a:r>
              <a:rPr lang="en-US" sz="3200" b="1" dirty="0">
                <a:solidFill>
                  <a:srgbClr val="FFFF00"/>
                </a:solidFill>
              </a:rPr>
              <a:t> Enrollment:  230 students</a:t>
            </a:r>
          </a:p>
          <a:p>
            <a:pPr lvl="1"/>
            <a:r>
              <a:rPr lang="en-US" sz="3600" b="1" dirty="0">
                <a:solidFill>
                  <a:srgbClr val="FFFF00"/>
                </a:solidFill>
              </a:rPr>
              <a:t> </a:t>
            </a:r>
            <a:r>
              <a:rPr lang="en-US" sz="3200" b="1" dirty="0">
                <a:solidFill>
                  <a:srgbClr val="FFFF00"/>
                </a:solidFill>
              </a:rPr>
              <a:t>School bus</a:t>
            </a:r>
          </a:p>
          <a:p>
            <a:pPr lvl="1"/>
            <a:r>
              <a:rPr lang="en-US" sz="3200" b="1" dirty="0">
                <a:solidFill>
                  <a:srgbClr val="FFFF00"/>
                </a:solidFill>
              </a:rPr>
              <a:t> Scholarship fund: $1 mil</a:t>
            </a:r>
            <a:r>
              <a:rPr lang="en-US" sz="3600" b="1" dirty="0">
                <a:solidFill>
                  <a:srgbClr val="FFFF00"/>
                </a:solidFill>
              </a:rPr>
              <a:t>.</a:t>
            </a:r>
          </a:p>
          <a:p>
            <a:pPr marL="914400" lvl="2" indent="0">
              <a:buNone/>
            </a:pPr>
            <a:r>
              <a:rPr lang="en-US" sz="2400" b="1" dirty="0">
                <a:solidFill>
                  <a:srgbClr val="FFFF00"/>
                </a:solidFill>
              </a:rPr>
              <a:t>Currently: $100K</a:t>
            </a:r>
          </a:p>
        </p:txBody>
      </p:sp>
      <p:pic>
        <p:nvPicPr>
          <p:cNvPr id="5" name="Picture 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878" y="1595497"/>
            <a:ext cx="4571999" cy="5057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36239"/>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Beyond the Mortgage: Vision 2025</a:t>
            </a:r>
          </a:p>
        </p:txBody>
      </p:sp>
      <p:sp>
        <p:nvSpPr>
          <p:cNvPr id="4" name="Content Placeholder 3"/>
          <p:cNvSpPr>
            <a:spLocks noGrp="1"/>
          </p:cNvSpPr>
          <p:nvPr>
            <p:ph idx="1"/>
          </p:nvPr>
        </p:nvSpPr>
        <p:spPr>
          <a:xfrm>
            <a:off x="1103312" y="1853247"/>
            <a:ext cx="10503970" cy="3822339"/>
          </a:xfrm>
        </p:spPr>
        <p:txBody>
          <a:bodyPr>
            <a:normAutofit fontScale="92500" lnSpcReduction="10000"/>
          </a:bodyPr>
          <a:lstStyle/>
          <a:p>
            <a:r>
              <a:rPr lang="en-US" sz="4000" b="1" dirty="0"/>
              <a:t> Facilities: Fiscal Stewardship </a:t>
            </a:r>
          </a:p>
          <a:p>
            <a:pPr lvl="1"/>
            <a:r>
              <a:rPr lang="en-US" sz="3500" b="1" dirty="0">
                <a:solidFill>
                  <a:srgbClr val="FFFF00"/>
                </a:solidFill>
              </a:rPr>
              <a:t>Renovation of the Historic church</a:t>
            </a:r>
          </a:p>
          <a:p>
            <a:pPr lvl="2">
              <a:buFont typeface="Wingdings" panose="05000000000000000000" pitchFamily="2" charset="2"/>
              <a:buChar char="Ø"/>
            </a:pPr>
            <a:r>
              <a:rPr lang="en-US" sz="2800" b="1" dirty="0">
                <a:solidFill>
                  <a:srgbClr val="FFFF00"/>
                </a:solidFill>
              </a:rPr>
              <a:t>$200,000 each year for the next 3 years. </a:t>
            </a:r>
          </a:p>
          <a:p>
            <a:pPr lvl="3">
              <a:buFont typeface="Wingdings" panose="05000000000000000000" pitchFamily="2" charset="2"/>
              <a:buChar char="Ø"/>
            </a:pPr>
            <a:r>
              <a:rPr lang="en-US" sz="2800" b="1" dirty="0">
                <a:solidFill>
                  <a:srgbClr val="FFFF00"/>
                </a:solidFill>
              </a:rPr>
              <a:t>How do we come up with the money?</a:t>
            </a:r>
          </a:p>
          <a:p>
            <a:pPr marL="1828800" lvl="3" indent="-457200">
              <a:buFont typeface="Wingdings" panose="05000000000000000000" pitchFamily="2" charset="2"/>
              <a:buChar char="§"/>
            </a:pPr>
            <a:r>
              <a:rPr lang="en-US" sz="2800" b="1" dirty="0">
                <a:solidFill>
                  <a:srgbClr val="FFFF00"/>
                </a:solidFill>
              </a:rPr>
              <a:t>Mortgage was $27,000 x 12 = $324,000</a:t>
            </a:r>
          </a:p>
          <a:p>
            <a:pPr marL="2286000" lvl="4" indent="-457200">
              <a:buFont typeface="Wingdings" panose="05000000000000000000" pitchFamily="2" charset="2"/>
              <a:buChar char="§"/>
            </a:pPr>
            <a:r>
              <a:rPr lang="en-US" sz="2800" b="1" dirty="0">
                <a:solidFill>
                  <a:srgbClr val="FFFF00"/>
                </a:solidFill>
              </a:rPr>
              <a:t>Historic Church: $200,000</a:t>
            </a:r>
          </a:p>
          <a:p>
            <a:pPr marL="2286000" lvl="4" indent="-457200">
              <a:buFont typeface="Wingdings" panose="05000000000000000000" pitchFamily="2" charset="2"/>
              <a:buChar char="§"/>
            </a:pPr>
            <a:r>
              <a:rPr lang="en-US" sz="2800" b="1" dirty="0">
                <a:solidFill>
                  <a:srgbClr val="FFFF00"/>
                </a:solidFill>
              </a:rPr>
              <a:t>School support: $124,000</a:t>
            </a:r>
          </a:p>
          <a:p>
            <a:pPr marL="1371600" lvl="3" indent="0">
              <a:buNone/>
            </a:pPr>
            <a:endParaRPr lang="en-US" sz="2800" b="1" dirty="0">
              <a:solidFill>
                <a:srgbClr val="FFFF00"/>
              </a:solidFill>
            </a:endParaRPr>
          </a:p>
        </p:txBody>
      </p:sp>
    </p:spTree>
    <p:extLst>
      <p:ext uri="{BB962C8B-B14F-4D97-AF65-F5344CB8AC3E}">
        <p14:creationId xmlns:p14="http://schemas.microsoft.com/office/powerpoint/2010/main" val="3637303046"/>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Beyond the Mortgage: Vision 2025</a:t>
            </a:r>
          </a:p>
        </p:txBody>
      </p:sp>
      <p:sp>
        <p:nvSpPr>
          <p:cNvPr id="4" name="Content Placeholder 3"/>
          <p:cNvSpPr>
            <a:spLocks noGrp="1"/>
          </p:cNvSpPr>
          <p:nvPr>
            <p:ph idx="1"/>
          </p:nvPr>
        </p:nvSpPr>
        <p:spPr>
          <a:xfrm>
            <a:off x="646111" y="1685297"/>
            <a:ext cx="10503970" cy="2009626"/>
          </a:xfrm>
        </p:spPr>
        <p:txBody>
          <a:bodyPr>
            <a:normAutofit/>
          </a:bodyPr>
          <a:lstStyle/>
          <a:p>
            <a:r>
              <a:rPr lang="en-US" sz="4000" b="1" dirty="0"/>
              <a:t> </a:t>
            </a:r>
            <a:r>
              <a:rPr lang="en-US" sz="3600" b="1" dirty="0"/>
              <a:t>Facilities: Fiscal Stewardship </a:t>
            </a:r>
            <a:endParaRPr lang="en-US" sz="4000" b="1" dirty="0"/>
          </a:p>
          <a:p>
            <a:pPr lvl="1"/>
            <a:r>
              <a:rPr lang="en-US" sz="3200" b="1" dirty="0">
                <a:solidFill>
                  <a:srgbClr val="FFFF00"/>
                </a:solidFill>
              </a:rPr>
              <a:t>100</a:t>
            </a:r>
            <a:r>
              <a:rPr lang="en-US" sz="3200" b="1" baseline="30000" dirty="0">
                <a:solidFill>
                  <a:srgbClr val="FFFF00"/>
                </a:solidFill>
              </a:rPr>
              <a:t>th</a:t>
            </a:r>
            <a:r>
              <a:rPr lang="en-US" sz="3200" b="1" dirty="0">
                <a:solidFill>
                  <a:srgbClr val="FFFF00"/>
                </a:solidFill>
              </a:rPr>
              <a:t> Anniversary Celebration </a:t>
            </a:r>
          </a:p>
          <a:p>
            <a:pPr marL="914400" lvl="2" indent="0">
              <a:buNone/>
            </a:pPr>
            <a:endParaRPr lang="en-US" sz="2800" b="1" dirty="0">
              <a:solidFill>
                <a:srgbClr val="FFFF00"/>
              </a:solidFill>
            </a:endParaRPr>
          </a:p>
        </p:txBody>
      </p:sp>
      <p:pic>
        <p:nvPicPr>
          <p:cNvPr id="5" name="Picture 4"/>
          <p:cNvPicPr>
            <a:picLocks noChangeAspect="1"/>
          </p:cNvPicPr>
          <p:nvPr/>
        </p:nvPicPr>
        <p:blipFill>
          <a:blip r:embed="rId3"/>
          <a:stretch>
            <a:fillRect/>
          </a:stretch>
        </p:blipFill>
        <p:spPr>
          <a:xfrm>
            <a:off x="7707086" y="1785705"/>
            <a:ext cx="4292577" cy="507229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6729" y="3116423"/>
            <a:ext cx="5695755" cy="3689104"/>
          </a:xfrm>
          <a:prstGeom prst="rect">
            <a:avLst/>
          </a:prstGeom>
        </p:spPr>
      </p:pic>
    </p:spTree>
    <p:extLst>
      <p:ext uri="{BB962C8B-B14F-4D97-AF65-F5344CB8AC3E}">
        <p14:creationId xmlns:p14="http://schemas.microsoft.com/office/powerpoint/2010/main" val="10656960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t>Beyond the Mortgage: Vision 2025</a:t>
            </a:r>
          </a:p>
        </p:txBody>
      </p:sp>
      <p:sp>
        <p:nvSpPr>
          <p:cNvPr id="4" name="Content Placeholder 3"/>
          <p:cNvSpPr>
            <a:spLocks noGrp="1"/>
          </p:cNvSpPr>
          <p:nvPr>
            <p:ph idx="1"/>
          </p:nvPr>
        </p:nvSpPr>
        <p:spPr>
          <a:xfrm>
            <a:off x="1103312" y="1853247"/>
            <a:ext cx="10503970" cy="4771487"/>
          </a:xfrm>
        </p:spPr>
        <p:txBody>
          <a:bodyPr>
            <a:normAutofit/>
          </a:bodyPr>
          <a:lstStyle/>
          <a:p>
            <a:r>
              <a:rPr lang="en-US" sz="4000" b="1" dirty="0"/>
              <a:t> Facilities: Fiscal Stewardship </a:t>
            </a:r>
          </a:p>
          <a:p>
            <a:pPr lvl="1"/>
            <a:r>
              <a:rPr lang="en-US" sz="3200" b="1" dirty="0">
                <a:solidFill>
                  <a:srgbClr val="FFFF00"/>
                </a:solidFill>
              </a:rPr>
              <a:t>Rectory at 27</a:t>
            </a:r>
            <a:r>
              <a:rPr lang="en-US" sz="3200" b="1" baseline="30000" dirty="0">
                <a:solidFill>
                  <a:srgbClr val="FFFF00"/>
                </a:solidFill>
              </a:rPr>
              <a:t>th</a:t>
            </a:r>
            <a:r>
              <a:rPr lang="en-US" sz="3200" b="1" dirty="0">
                <a:solidFill>
                  <a:srgbClr val="FFFF00"/>
                </a:solidFill>
              </a:rPr>
              <a:t> St. Church</a:t>
            </a:r>
          </a:p>
          <a:p>
            <a:pPr lvl="2"/>
            <a:r>
              <a:rPr lang="en-US" sz="2800" b="1" dirty="0">
                <a:solidFill>
                  <a:srgbClr val="FFFF00"/>
                </a:solidFill>
              </a:rPr>
              <a:t> $$$ ?</a:t>
            </a:r>
          </a:p>
          <a:p>
            <a:pPr lvl="1"/>
            <a:r>
              <a:rPr lang="en-US" sz="3200" b="1" dirty="0">
                <a:solidFill>
                  <a:srgbClr val="FFFF00"/>
                </a:solidFill>
              </a:rPr>
              <a:t>Address deferred maintenance</a:t>
            </a:r>
          </a:p>
          <a:p>
            <a:pPr lvl="1"/>
            <a:r>
              <a:rPr lang="en-US" sz="3200" b="1" dirty="0">
                <a:solidFill>
                  <a:srgbClr val="FFFF00"/>
                </a:solidFill>
              </a:rPr>
              <a:t>Complete the 3rd access to 27</a:t>
            </a:r>
            <a:r>
              <a:rPr lang="en-US" sz="3200" b="1" baseline="30000" dirty="0">
                <a:solidFill>
                  <a:srgbClr val="FFFF00"/>
                </a:solidFill>
              </a:rPr>
              <a:t>th</a:t>
            </a:r>
            <a:r>
              <a:rPr lang="en-US" sz="3200" b="1" dirty="0">
                <a:solidFill>
                  <a:srgbClr val="FFFF00"/>
                </a:solidFill>
              </a:rPr>
              <a:t> St.</a:t>
            </a:r>
          </a:p>
          <a:p>
            <a:pPr lvl="1"/>
            <a:r>
              <a:rPr lang="en-US" sz="3200" b="1" dirty="0">
                <a:solidFill>
                  <a:srgbClr val="FFFF00"/>
                </a:solidFill>
              </a:rPr>
              <a:t>Security system upgrade</a:t>
            </a:r>
          </a:p>
          <a:p>
            <a:pPr lvl="1"/>
            <a:r>
              <a:rPr lang="en-US" sz="3200" b="1" dirty="0">
                <a:solidFill>
                  <a:srgbClr val="FFFF00"/>
                </a:solidFill>
              </a:rPr>
              <a:t>Newer equipment for maintenance. </a:t>
            </a:r>
          </a:p>
        </p:txBody>
      </p:sp>
    </p:spTree>
    <p:extLst>
      <p:ext uri="{BB962C8B-B14F-4D97-AF65-F5344CB8AC3E}">
        <p14:creationId xmlns:p14="http://schemas.microsoft.com/office/powerpoint/2010/main" val="1538489906"/>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761424" cy="1400530"/>
          </a:xfrm>
        </p:spPr>
        <p:txBody>
          <a:bodyPr/>
          <a:lstStyle/>
          <a:p>
            <a:r>
              <a:rPr lang="en-US" sz="4800" b="1" dirty="0"/>
              <a:t>Two Parishes</a:t>
            </a:r>
          </a:p>
        </p:txBody>
      </p:sp>
      <p:sp>
        <p:nvSpPr>
          <p:cNvPr id="3" name="Content Placeholder 2"/>
          <p:cNvSpPr>
            <a:spLocks noGrp="1"/>
          </p:cNvSpPr>
          <p:nvPr>
            <p:ph idx="1"/>
          </p:nvPr>
        </p:nvSpPr>
        <p:spPr>
          <a:xfrm>
            <a:off x="1103312" y="2052918"/>
            <a:ext cx="8946541" cy="3167475"/>
          </a:xfrm>
        </p:spPr>
        <p:txBody>
          <a:bodyPr>
            <a:normAutofit/>
          </a:bodyPr>
          <a:lstStyle/>
          <a:p>
            <a:pPr>
              <a:spcAft>
                <a:spcPts val="1200"/>
              </a:spcAft>
            </a:pPr>
            <a:r>
              <a:rPr lang="en-US" sz="3600" b="1" i="1" dirty="0"/>
              <a:t>Kinder for our priests</a:t>
            </a:r>
          </a:p>
          <a:p>
            <a:pPr>
              <a:spcAft>
                <a:spcPts val="1200"/>
              </a:spcAft>
            </a:pPr>
            <a:r>
              <a:rPr lang="en-US" sz="3600" b="1" i="1" dirty="0"/>
              <a:t>More benefits to parishioners</a:t>
            </a:r>
          </a:p>
          <a:p>
            <a:pPr marL="0" indent="0">
              <a:spcAft>
                <a:spcPts val="1200"/>
              </a:spcAft>
              <a:buNone/>
            </a:pPr>
            <a:endParaRPr lang="en-US" sz="3600" b="1" i="1" dirty="0"/>
          </a:p>
          <a:p>
            <a:endParaRPr lang="en-US" sz="2800" i="1" dirty="0"/>
          </a:p>
        </p:txBody>
      </p:sp>
    </p:spTree>
    <p:extLst>
      <p:ext uri="{BB962C8B-B14F-4D97-AF65-F5344CB8AC3E}">
        <p14:creationId xmlns:p14="http://schemas.microsoft.com/office/powerpoint/2010/main" val="2151310929"/>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a:t>Master Plan</a:t>
            </a:r>
          </a:p>
        </p:txBody>
      </p:sp>
      <p:sp>
        <p:nvSpPr>
          <p:cNvPr id="3" name="Content Placeholder 2"/>
          <p:cNvSpPr>
            <a:spLocks noGrp="1"/>
          </p:cNvSpPr>
          <p:nvPr>
            <p:ph idx="1"/>
          </p:nvPr>
        </p:nvSpPr>
        <p:spPr>
          <a:xfrm>
            <a:off x="1103312" y="2052919"/>
            <a:ext cx="8946541" cy="3028748"/>
          </a:xfrm>
        </p:spPr>
        <p:txBody>
          <a:bodyPr>
            <a:normAutofit/>
          </a:bodyPr>
          <a:lstStyle/>
          <a:p>
            <a:r>
              <a:rPr lang="en-US" sz="3200" b="1" dirty="0"/>
              <a:t>Parish Hall</a:t>
            </a:r>
          </a:p>
          <a:p>
            <a:pPr lvl="1"/>
            <a:r>
              <a:rPr lang="en-US" sz="3000" b="1" dirty="0"/>
              <a:t>Additional ministry opportunities </a:t>
            </a:r>
          </a:p>
          <a:p>
            <a:pPr lvl="1"/>
            <a:r>
              <a:rPr lang="en-US" sz="3000" b="1" dirty="0"/>
              <a:t>Frees the school gymnasium/center</a:t>
            </a:r>
          </a:p>
          <a:p>
            <a:pPr lvl="1"/>
            <a:r>
              <a:rPr lang="en-US" sz="3000" b="1" dirty="0"/>
              <a:t>Reduces a nightmare of logistics</a:t>
            </a:r>
          </a:p>
        </p:txBody>
      </p:sp>
    </p:spTree>
    <p:extLst>
      <p:ext uri="{BB962C8B-B14F-4D97-AF65-F5344CB8AC3E}">
        <p14:creationId xmlns:p14="http://schemas.microsoft.com/office/powerpoint/2010/main" val="18189234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134" y="157644"/>
            <a:ext cx="9404723" cy="700265"/>
          </a:xfrm>
        </p:spPr>
        <p:txBody>
          <a:bodyPr/>
          <a:lstStyle/>
          <a:p>
            <a:r>
              <a:rPr lang="en-US" sz="4000" b="1" dirty="0"/>
              <a:t>Beyond the Mortgage: Vision 2025</a:t>
            </a:r>
            <a:endParaRPr lang="en-US" b="1" dirty="0"/>
          </a:p>
        </p:txBody>
      </p:sp>
      <p:sp>
        <p:nvSpPr>
          <p:cNvPr id="4" name="TextBox 3"/>
          <p:cNvSpPr txBox="1"/>
          <p:nvPr/>
        </p:nvSpPr>
        <p:spPr>
          <a:xfrm>
            <a:off x="165736" y="1512574"/>
            <a:ext cx="12026264" cy="5663089"/>
          </a:xfrm>
          <a:prstGeom prst="rect">
            <a:avLst/>
          </a:prstGeom>
          <a:noFill/>
        </p:spPr>
        <p:txBody>
          <a:bodyPr wrap="square" rtlCol="0">
            <a:spAutoFit/>
          </a:bodyPr>
          <a:lstStyle/>
          <a:p>
            <a:pPr marL="457200" indent="-457200">
              <a:buFont typeface="Wingdings" panose="05000000000000000000" pitchFamily="2" charset="2"/>
              <a:buChar char="§"/>
            </a:pPr>
            <a:r>
              <a:rPr lang="en-US" sz="4000" b="1" dirty="0"/>
              <a:t>A Growing Community</a:t>
            </a:r>
          </a:p>
          <a:p>
            <a:endParaRPr lang="en-US" b="1" dirty="0"/>
          </a:p>
          <a:p>
            <a:pPr marL="914400" lvl="1" indent="-457200">
              <a:buFont typeface="Wingdings" panose="05000000000000000000" pitchFamily="2" charset="2"/>
              <a:buChar char="§"/>
            </a:pPr>
            <a:r>
              <a:rPr lang="en-US" sz="3200" b="1" dirty="0">
                <a:solidFill>
                  <a:srgbClr val="FFFF00"/>
                </a:solidFill>
              </a:rPr>
              <a:t>Registered households: </a:t>
            </a:r>
            <a:r>
              <a:rPr lang="en-US" sz="3600" b="1" dirty="0">
                <a:solidFill>
                  <a:srgbClr val="FFFF00"/>
                </a:solidFill>
              </a:rPr>
              <a:t>1856</a:t>
            </a:r>
          </a:p>
          <a:p>
            <a:pPr marL="914400" lvl="1" indent="-457200">
              <a:buFont typeface="Wingdings" panose="05000000000000000000" pitchFamily="2" charset="2"/>
              <a:buChar char="§"/>
            </a:pPr>
            <a:r>
              <a:rPr lang="en-US" sz="3200" b="1" dirty="0">
                <a:solidFill>
                  <a:srgbClr val="FFFF00"/>
                </a:solidFill>
              </a:rPr>
              <a:t>New registrations in last 3 years: </a:t>
            </a:r>
            <a:r>
              <a:rPr lang="en-US" sz="3600" b="1" dirty="0">
                <a:solidFill>
                  <a:srgbClr val="FFFF00"/>
                </a:solidFill>
              </a:rPr>
              <a:t>277 (533 persons)</a:t>
            </a:r>
          </a:p>
          <a:p>
            <a:pPr marL="914400" lvl="1" indent="-457200">
              <a:buFont typeface="Wingdings" panose="05000000000000000000" pitchFamily="2" charset="2"/>
              <a:buChar char="§"/>
            </a:pPr>
            <a:endParaRPr lang="en-US" sz="3600" b="1" dirty="0">
              <a:solidFill>
                <a:srgbClr val="FFFF00"/>
              </a:solidFill>
            </a:endParaRPr>
          </a:p>
          <a:p>
            <a:pPr marL="457200" indent="-457200">
              <a:buFont typeface="Wingdings" panose="05000000000000000000" pitchFamily="2" charset="2"/>
              <a:buChar char="§"/>
            </a:pPr>
            <a:r>
              <a:rPr lang="en-US" sz="3600" b="1" dirty="0"/>
              <a:t>Stewardship of Giving</a:t>
            </a:r>
          </a:p>
          <a:p>
            <a:endParaRPr lang="en-US" b="1" dirty="0"/>
          </a:p>
          <a:p>
            <a:pPr marL="914400" lvl="1" indent="-457200">
              <a:buFont typeface="Wingdings" panose="05000000000000000000" pitchFamily="2" charset="2"/>
              <a:buChar char="§"/>
            </a:pPr>
            <a:r>
              <a:rPr lang="en-US" sz="3200" b="1" dirty="0">
                <a:solidFill>
                  <a:srgbClr val="FFFF00"/>
                </a:solidFill>
              </a:rPr>
              <a:t>Families/individuals who support financially: </a:t>
            </a:r>
            <a:r>
              <a:rPr lang="en-US" sz="3600" b="1" dirty="0">
                <a:solidFill>
                  <a:srgbClr val="FFFF00"/>
                </a:solidFill>
              </a:rPr>
              <a:t>912 (49%)</a:t>
            </a:r>
          </a:p>
          <a:p>
            <a:pPr marL="914400" lvl="1" indent="-457200">
              <a:buFont typeface="Wingdings" panose="05000000000000000000" pitchFamily="2" charset="2"/>
              <a:buChar char="§"/>
            </a:pPr>
            <a:r>
              <a:rPr lang="en-US" sz="3200" b="1" dirty="0">
                <a:solidFill>
                  <a:srgbClr val="FFFF00"/>
                </a:solidFill>
              </a:rPr>
              <a:t>Families/individuals who support Offertory: </a:t>
            </a:r>
            <a:r>
              <a:rPr lang="en-US" sz="3600" b="1" dirty="0">
                <a:solidFill>
                  <a:srgbClr val="FFFF00"/>
                </a:solidFill>
              </a:rPr>
              <a:t>832</a:t>
            </a:r>
            <a:r>
              <a:rPr lang="en-US" sz="3200" b="1" dirty="0">
                <a:solidFill>
                  <a:srgbClr val="FFFF00"/>
                </a:solidFill>
              </a:rPr>
              <a:t>  (44%)</a:t>
            </a:r>
          </a:p>
          <a:p>
            <a:pPr marL="457200" indent="-457200">
              <a:buFont typeface="Wingdings" panose="05000000000000000000" pitchFamily="2" charset="2"/>
              <a:buChar char="§"/>
            </a:pPr>
            <a:endParaRPr lang="en-US" sz="3200" b="1" dirty="0"/>
          </a:p>
          <a:p>
            <a:endParaRPr lang="en-US" sz="3200" b="1" dirty="0"/>
          </a:p>
        </p:txBody>
      </p:sp>
    </p:spTree>
    <p:extLst>
      <p:ext uri="{BB962C8B-B14F-4D97-AF65-F5344CB8AC3E}">
        <p14:creationId xmlns:p14="http://schemas.microsoft.com/office/powerpoint/2010/main" val="421301039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134" y="157644"/>
            <a:ext cx="9404723" cy="700265"/>
          </a:xfrm>
        </p:spPr>
        <p:txBody>
          <a:bodyPr/>
          <a:lstStyle/>
          <a:p>
            <a:r>
              <a:rPr lang="en-US" sz="4000" b="1" dirty="0"/>
              <a:t>Beyond the Mortgage: Vision 2025</a:t>
            </a:r>
            <a:endParaRPr lang="en-US" b="1" dirty="0"/>
          </a:p>
        </p:txBody>
      </p:sp>
      <p:sp>
        <p:nvSpPr>
          <p:cNvPr id="4" name="TextBox 3"/>
          <p:cNvSpPr txBox="1"/>
          <p:nvPr/>
        </p:nvSpPr>
        <p:spPr>
          <a:xfrm>
            <a:off x="165736" y="1456590"/>
            <a:ext cx="12026264" cy="6124754"/>
          </a:xfrm>
          <a:prstGeom prst="rect">
            <a:avLst/>
          </a:prstGeom>
          <a:noFill/>
        </p:spPr>
        <p:txBody>
          <a:bodyPr wrap="square" rtlCol="0">
            <a:spAutoFit/>
          </a:bodyPr>
          <a:lstStyle/>
          <a:p>
            <a:pPr marL="457200" indent="-457200">
              <a:buFont typeface="Wingdings" panose="05000000000000000000" pitchFamily="2" charset="2"/>
              <a:buChar char="§"/>
            </a:pPr>
            <a:r>
              <a:rPr lang="en-US" sz="4000" b="1" dirty="0"/>
              <a:t>Stewardship of Giving</a:t>
            </a:r>
          </a:p>
          <a:p>
            <a:endParaRPr lang="en-US" sz="2000" b="1" dirty="0"/>
          </a:p>
          <a:p>
            <a:pPr marL="914400" lvl="1" indent="-457200">
              <a:buFont typeface="Wingdings" panose="05000000000000000000" pitchFamily="2" charset="2"/>
              <a:buChar char="§"/>
            </a:pPr>
            <a:r>
              <a:rPr lang="en-US" sz="3600" b="1" dirty="0">
                <a:solidFill>
                  <a:srgbClr val="FFFF00"/>
                </a:solidFill>
              </a:rPr>
              <a:t>Debt elimination campaign: </a:t>
            </a:r>
            <a:r>
              <a:rPr lang="en-US" sz="4000" b="1" dirty="0">
                <a:solidFill>
                  <a:srgbClr val="FFFF00"/>
                </a:solidFill>
              </a:rPr>
              <a:t>516 F/Is</a:t>
            </a:r>
          </a:p>
          <a:p>
            <a:pPr marL="914400" lvl="1" indent="-457200">
              <a:buFont typeface="Wingdings" panose="05000000000000000000" pitchFamily="2" charset="2"/>
              <a:buChar char="§"/>
            </a:pPr>
            <a:r>
              <a:rPr lang="en-US" sz="3600" b="1" dirty="0">
                <a:solidFill>
                  <a:srgbClr val="FFFF00"/>
                </a:solidFill>
              </a:rPr>
              <a:t>Outstanding Pledges: 234</a:t>
            </a:r>
          </a:p>
          <a:p>
            <a:pPr marL="1371600" lvl="2" indent="-457200">
              <a:buFont typeface="Wingdings" panose="05000000000000000000" pitchFamily="2" charset="2"/>
              <a:buChar char="§"/>
            </a:pPr>
            <a:r>
              <a:rPr lang="en-US" sz="3200" b="1" dirty="0">
                <a:solidFill>
                  <a:srgbClr val="FFFF00"/>
                </a:solidFill>
              </a:rPr>
              <a:t>Redirected to Scholarship fund: 32</a:t>
            </a:r>
          </a:p>
          <a:p>
            <a:pPr marL="1371600" lvl="2" indent="-457200">
              <a:buFont typeface="Wingdings" panose="05000000000000000000" pitchFamily="2" charset="2"/>
              <a:buChar char="§"/>
            </a:pPr>
            <a:r>
              <a:rPr lang="en-US" sz="3200" b="1" dirty="0">
                <a:solidFill>
                  <a:srgbClr val="FFFF00"/>
                </a:solidFill>
              </a:rPr>
              <a:t>Redirected to Offertory:  3</a:t>
            </a:r>
          </a:p>
          <a:p>
            <a:pPr marL="1371600" lvl="2" indent="-457200">
              <a:buFont typeface="Wingdings" panose="05000000000000000000" pitchFamily="2" charset="2"/>
              <a:buChar char="§"/>
            </a:pPr>
            <a:r>
              <a:rPr lang="en-US" sz="3200" b="1" dirty="0">
                <a:solidFill>
                  <a:srgbClr val="FFFF00"/>
                </a:solidFill>
              </a:rPr>
              <a:t>Redirected to Historic Church: 5</a:t>
            </a:r>
          </a:p>
          <a:p>
            <a:pPr marL="1371600" lvl="2" indent="-457200">
              <a:buFont typeface="Wingdings" panose="05000000000000000000" pitchFamily="2" charset="2"/>
              <a:buChar char="§"/>
            </a:pPr>
            <a:r>
              <a:rPr lang="en-US" sz="3200" b="1" dirty="0">
                <a:solidFill>
                  <a:srgbClr val="FFFF00"/>
                </a:solidFill>
              </a:rPr>
              <a:t>Redirected to other causes: 2</a:t>
            </a:r>
          </a:p>
          <a:p>
            <a:pPr marL="1371600" lvl="2" indent="-457200">
              <a:buFont typeface="Wingdings" panose="05000000000000000000" pitchFamily="2" charset="2"/>
              <a:buChar char="§"/>
            </a:pPr>
            <a:r>
              <a:rPr lang="en-US" sz="3200" b="1" dirty="0">
                <a:solidFill>
                  <a:srgbClr val="FFFF00"/>
                </a:solidFill>
              </a:rPr>
              <a:t>Cancelled: 29</a:t>
            </a:r>
          </a:p>
          <a:p>
            <a:pPr marL="1371600" lvl="2" indent="-457200">
              <a:buFont typeface="Wingdings" panose="05000000000000000000" pitchFamily="2" charset="2"/>
              <a:buChar char="§"/>
            </a:pPr>
            <a:r>
              <a:rPr lang="en-US" sz="3200" b="1" dirty="0">
                <a:solidFill>
                  <a:srgbClr val="FFFF00"/>
                </a:solidFill>
              </a:rPr>
              <a:t>No Response: 163</a:t>
            </a:r>
          </a:p>
          <a:p>
            <a:endParaRPr lang="en-US" sz="3200" b="1" dirty="0"/>
          </a:p>
          <a:p>
            <a:endParaRPr lang="en-US" sz="3200" b="1" dirty="0"/>
          </a:p>
        </p:txBody>
      </p:sp>
    </p:spTree>
    <p:extLst>
      <p:ext uri="{BB962C8B-B14F-4D97-AF65-F5344CB8AC3E}">
        <p14:creationId xmlns:p14="http://schemas.microsoft.com/office/powerpoint/2010/main" val="3912779445"/>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134" y="157644"/>
            <a:ext cx="9404723" cy="700265"/>
          </a:xfrm>
        </p:spPr>
        <p:txBody>
          <a:bodyPr/>
          <a:lstStyle/>
          <a:p>
            <a:pPr algn="ctr"/>
            <a:r>
              <a:rPr lang="en-US" sz="4400" b="1" dirty="0"/>
              <a:t>2020 Financial Goals</a:t>
            </a:r>
          </a:p>
        </p:txBody>
      </p:sp>
      <p:sp>
        <p:nvSpPr>
          <p:cNvPr id="4" name="TextBox 3"/>
          <p:cNvSpPr txBox="1"/>
          <p:nvPr/>
        </p:nvSpPr>
        <p:spPr>
          <a:xfrm>
            <a:off x="165736" y="1102027"/>
            <a:ext cx="12026264" cy="5047536"/>
          </a:xfrm>
          <a:prstGeom prst="rect">
            <a:avLst/>
          </a:prstGeom>
          <a:noFill/>
        </p:spPr>
        <p:txBody>
          <a:bodyPr wrap="square" rtlCol="0">
            <a:spAutoFit/>
          </a:bodyPr>
          <a:lstStyle/>
          <a:p>
            <a:pPr marL="457200" indent="-457200">
              <a:buFont typeface="Wingdings" panose="05000000000000000000" pitchFamily="2" charset="2"/>
              <a:buChar char="§"/>
            </a:pPr>
            <a:r>
              <a:rPr lang="en-US" sz="4000" b="1" dirty="0"/>
              <a:t>Stewardship 2020: </a:t>
            </a:r>
            <a:r>
              <a:rPr lang="en-US" sz="4000" b="1" i="1" dirty="0"/>
              <a:t>“Press on toward the goal.”</a:t>
            </a:r>
          </a:p>
          <a:p>
            <a:endParaRPr lang="en-US" sz="2000" b="1" dirty="0"/>
          </a:p>
          <a:p>
            <a:pPr marL="914400" lvl="1" indent="-457200">
              <a:buFont typeface="Wingdings" panose="05000000000000000000" pitchFamily="2" charset="2"/>
              <a:buChar char="§"/>
            </a:pPr>
            <a:r>
              <a:rPr lang="en-US" sz="3600" b="1" u="sng" dirty="0">
                <a:solidFill>
                  <a:srgbClr val="FFFF00"/>
                </a:solidFill>
              </a:rPr>
              <a:t>Offertory</a:t>
            </a:r>
            <a:r>
              <a:rPr lang="en-US" sz="3600" b="1" dirty="0">
                <a:solidFill>
                  <a:srgbClr val="FFFF00"/>
                </a:solidFill>
              </a:rPr>
              <a:t>: $1,380,000</a:t>
            </a:r>
          </a:p>
          <a:p>
            <a:pPr marL="1828800" lvl="3" indent="-457200">
              <a:buFont typeface="Wingdings" panose="05000000000000000000" pitchFamily="2" charset="2"/>
              <a:buChar char="§"/>
            </a:pPr>
            <a:r>
              <a:rPr lang="en-US" sz="3200" b="1" dirty="0">
                <a:solidFill>
                  <a:srgbClr val="FFFF00"/>
                </a:solidFill>
              </a:rPr>
              <a:t>Weekly: $26,538 </a:t>
            </a:r>
          </a:p>
          <a:p>
            <a:pPr lvl="3"/>
            <a:endParaRPr lang="en-US" sz="1400" b="1" dirty="0">
              <a:solidFill>
                <a:srgbClr val="FFFF00"/>
              </a:solidFill>
            </a:endParaRPr>
          </a:p>
          <a:p>
            <a:pPr marL="914400" lvl="1" indent="-457200">
              <a:buFont typeface="Wingdings" panose="05000000000000000000" pitchFamily="2" charset="2"/>
              <a:buChar char="§"/>
            </a:pPr>
            <a:r>
              <a:rPr lang="en-US" sz="3600" b="1" u="sng" dirty="0">
                <a:solidFill>
                  <a:srgbClr val="FFFF00"/>
                </a:solidFill>
              </a:rPr>
              <a:t>Historic Church</a:t>
            </a:r>
            <a:r>
              <a:rPr lang="en-US" sz="3600" b="1" dirty="0">
                <a:solidFill>
                  <a:srgbClr val="FFFF00"/>
                </a:solidFill>
              </a:rPr>
              <a:t>: $200,000 each for three years</a:t>
            </a:r>
          </a:p>
          <a:p>
            <a:pPr lvl="3"/>
            <a:endParaRPr lang="en-US" sz="1600" b="1" dirty="0">
              <a:solidFill>
                <a:srgbClr val="FFFF00"/>
              </a:solidFill>
            </a:endParaRPr>
          </a:p>
          <a:p>
            <a:pPr marL="1028700" lvl="1" indent="-571500">
              <a:buFont typeface="Wingdings" panose="05000000000000000000" pitchFamily="2" charset="2"/>
              <a:buChar char="§"/>
            </a:pPr>
            <a:r>
              <a:rPr lang="en-US" sz="3600" b="1" u="sng" dirty="0">
                <a:solidFill>
                  <a:srgbClr val="FFFF00"/>
                </a:solidFill>
              </a:rPr>
              <a:t>Scholarship Fund: </a:t>
            </a:r>
            <a:r>
              <a:rPr lang="en-US" sz="3600" b="1" dirty="0">
                <a:solidFill>
                  <a:srgbClr val="FFFF00"/>
                </a:solidFill>
              </a:rPr>
              <a:t>$1 Mil.</a:t>
            </a:r>
          </a:p>
          <a:p>
            <a:pPr marL="1828800" lvl="3" indent="-457200">
              <a:buFont typeface="Wingdings" panose="05000000000000000000" pitchFamily="2" charset="2"/>
              <a:buChar char="§"/>
            </a:pPr>
            <a:r>
              <a:rPr lang="en-US" sz="3200" b="1" dirty="0">
                <a:solidFill>
                  <a:srgbClr val="FFFF00"/>
                </a:solidFill>
              </a:rPr>
              <a:t>Debt elimination 2018: $487,000</a:t>
            </a:r>
          </a:p>
          <a:p>
            <a:endParaRPr lang="en-US" sz="2800" b="1" dirty="0"/>
          </a:p>
          <a:p>
            <a:endParaRPr lang="en-US" sz="3200" b="1" dirty="0"/>
          </a:p>
        </p:txBody>
      </p:sp>
    </p:spTree>
    <p:extLst>
      <p:ext uri="{BB962C8B-B14F-4D97-AF65-F5344CB8AC3E}">
        <p14:creationId xmlns:p14="http://schemas.microsoft.com/office/powerpoint/2010/main" val="4093226353"/>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i="1" dirty="0"/>
              <a:t>“Press on toward the goal.”</a:t>
            </a:r>
            <a:endParaRPr lang="en-US" b="1" dirty="0"/>
          </a:p>
        </p:txBody>
      </p:sp>
      <p:sp>
        <p:nvSpPr>
          <p:cNvPr id="4" name="TextBox 3"/>
          <p:cNvSpPr txBox="1"/>
          <p:nvPr/>
        </p:nvSpPr>
        <p:spPr>
          <a:xfrm>
            <a:off x="889599" y="1252382"/>
            <a:ext cx="10706798" cy="5109091"/>
          </a:xfrm>
          <a:prstGeom prst="rect">
            <a:avLst/>
          </a:prstGeom>
          <a:noFill/>
        </p:spPr>
        <p:txBody>
          <a:bodyPr wrap="square" rtlCol="0">
            <a:spAutoFit/>
          </a:bodyPr>
          <a:lstStyle/>
          <a:p>
            <a:pPr algn="ctr"/>
            <a:r>
              <a:rPr lang="en-US" sz="6000" b="1" dirty="0">
                <a:solidFill>
                  <a:srgbClr val="FFC000"/>
                </a:solidFill>
              </a:rPr>
              <a:t>Make Disciples</a:t>
            </a:r>
          </a:p>
          <a:p>
            <a:pPr algn="ctr"/>
            <a:r>
              <a:rPr lang="en-US" sz="5400" b="1" dirty="0">
                <a:solidFill>
                  <a:srgbClr val="FFC000"/>
                </a:solidFill>
              </a:rPr>
              <a:t>Evangelize &amp;  Catechize</a:t>
            </a:r>
          </a:p>
          <a:p>
            <a:pPr algn="ctr"/>
            <a:endParaRPr lang="en-US" sz="3200" b="1" dirty="0">
              <a:solidFill>
                <a:srgbClr val="FFC000"/>
              </a:solidFill>
            </a:endParaRPr>
          </a:p>
          <a:p>
            <a:pPr marL="685800" indent="-685800">
              <a:buFont typeface="Wingdings" panose="05000000000000000000" pitchFamily="2" charset="2"/>
              <a:buChar char="Ø"/>
            </a:pPr>
            <a:r>
              <a:rPr lang="en-US" sz="3600" b="1" dirty="0">
                <a:solidFill>
                  <a:schemeClr val="accent2">
                    <a:lumMod val="20000"/>
                    <a:lumOff val="80000"/>
                  </a:schemeClr>
                </a:solidFill>
              </a:rPr>
              <a:t>Deepening our commitment to Christ</a:t>
            </a:r>
          </a:p>
          <a:p>
            <a:pPr marL="685800" indent="-685800">
              <a:buFont typeface="Wingdings" panose="05000000000000000000" pitchFamily="2" charset="2"/>
              <a:buChar char="Ø"/>
            </a:pPr>
            <a:r>
              <a:rPr lang="en-US" sz="3600" b="1" dirty="0">
                <a:solidFill>
                  <a:schemeClr val="accent2">
                    <a:lumMod val="20000"/>
                    <a:lumOff val="80000"/>
                  </a:schemeClr>
                </a:solidFill>
              </a:rPr>
              <a:t>Grow the Parish and School</a:t>
            </a:r>
          </a:p>
          <a:p>
            <a:pPr marL="685800" indent="-685800">
              <a:buFont typeface="Wingdings" panose="05000000000000000000" pitchFamily="2" charset="2"/>
              <a:buChar char="Ø"/>
            </a:pPr>
            <a:r>
              <a:rPr lang="en-US" sz="3600" b="1" dirty="0">
                <a:solidFill>
                  <a:schemeClr val="accent2">
                    <a:lumMod val="20000"/>
                    <a:lumOff val="80000"/>
                  </a:schemeClr>
                </a:solidFill>
              </a:rPr>
              <a:t>Assess and address the unmet needs</a:t>
            </a:r>
          </a:p>
          <a:p>
            <a:pPr marL="685800" indent="-685800">
              <a:buFont typeface="Wingdings" panose="05000000000000000000" pitchFamily="2" charset="2"/>
              <a:buChar char="Ø"/>
            </a:pPr>
            <a:r>
              <a:rPr lang="en-US" sz="3600" b="1" dirty="0">
                <a:solidFill>
                  <a:schemeClr val="accent2">
                    <a:lumMod val="20000"/>
                    <a:lumOff val="80000"/>
                  </a:schemeClr>
                </a:solidFill>
              </a:rPr>
              <a:t>Live the Mission as good stewards and intentional disciples of Christ </a:t>
            </a:r>
          </a:p>
        </p:txBody>
      </p:sp>
    </p:spTree>
    <p:extLst>
      <p:ext uri="{BB962C8B-B14F-4D97-AF65-F5344CB8AC3E}">
        <p14:creationId xmlns:p14="http://schemas.microsoft.com/office/powerpoint/2010/main" val="21258551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926377"/>
          </a:xfrm>
        </p:spPr>
        <p:txBody>
          <a:bodyPr/>
          <a:lstStyle/>
          <a:p>
            <a:r>
              <a:rPr lang="en-US" b="1" dirty="0"/>
              <a:t>Bend growth*</a:t>
            </a:r>
          </a:p>
        </p:txBody>
      </p:sp>
      <p:sp>
        <p:nvSpPr>
          <p:cNvPr id="3" name="Content Placeholder 2"/>
          <p:cNvSpPr>
            <a:spLocks noGrp="1"/>
          </p:cNvSpPr>
          <p:nvPr>
            <p:ph idx="1"/>
          </p:nvPr>
        </p:nvSpPr>
        <p:spPr>
          <a:xfrm>
            <a:off x="983389" y="1633193"/>
            <a:ext cx="6300280" cy="2954573"/>
          </a:xfrm>
        </p:spPr>
        <p:txBody>
          <a:bodyPr>
            <a:normAutofit fontScale="85000" lnSpcReduction="20000"/>
          </a:bodyPr>
          <a:lstStyle/>
          <a:p>
            <a:r>
              <a:rPr lang="en-US" sz="2800" b="1" dirty="0"/>
              <a:t>8</a:t>
            </a:r>
            <a:r>
              <a:rPr lang="en-US" sz="2800" b="1" baseline="30000" dirty="0"/>
              <a:t>th</a:t>
            </a:r>
            <a:r>
              <a:rPr lang="en-US" sz="2800" b="1" dirty="0"/>
              <a:t> Fastest growing city in US</a:t>
            </a:r>
          </a:p>
          <a:p>
            <a:r>
              <a:rPr lang="en-US" sz="2800" b="1" dirty="0"/>
              <a:t>Growth Last Year: 3.2% (2740 People)</a:t>
            </a:r>
          </a:p>
          <a:p>
            <a:r>
              <a:rPr lang="en-US" sz="2800" b="1" dirty="0"/>
              <a:t>Population 2010: 76,639</a:t>
            </a:r>
          </a:p>
          <a:p>
            <a:r>
              <a:rPr lang="en-US" sz="2800" b="1" dirty="0"/>
              <a:t>Population 2015: 87,014</a:t>
            </a:r>
          </a:p>
          <a:p>
            <a:r>
              <a:rPr lang="en-US" sz="2800" b="1" dirty="0"/>
              <a:t>Population 2018: 97,590</a:t>
            </a:r>
          </a:p>
          <a:p>
            <a:r>
              <a:rPr lang="en-US" sz="2800" b="1" dirty="0"/>
              <a:t>Forecast 2025: 115,000</a:t>
            </a:r>
          </a:p>
          <a:p>
            <a:r>
              <a:rPr lang="en-US" sz="2800" b="1" dirty="0"/>
              <a:t>Forecast 2065: 194,793</a:t>
            </a:r>
          </a:p>
        </p:txBody>
      </p:sp>
      <p:pic>
        <p:nvPicPr>
          <p:cNvPr id="1028" name="Picture 4" descr="Image result for pictures of bend 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0342" y="2569779"/>
            <a:ext cx="6038841" cy="40258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30165" y="5502166"/>
            <a:ext cx="4272455" cy="369332"/>
          </a:xfrm>
          <a:prstGeom prst="rect">
            <a:avLst/>
          </a:prstGeom>
          <a:noFill/>
        </p:spPr>
        <p:txBody>
          <a:bodyPr wrap="square" rtlCol="0">
            <a:spAutoFit/>
          </a:bodyPr>
          <a:lstStyle/>
          <a:p>
            <a:r>
              <a:rPr lang="en-US" dirty="0"/>
              <a:t>*KTVZ report May 23, 2019</a:t>
            </a:r>
          </a:p>
        </p:txBody>
      </p:sp>
    </p:spTree>
    <p:extLst>
      <p:ext uri="{BB962C8B-B14F-4D97-AF65-F5344CB8AC3E}">
        <p14:creationId xmlns:p14="http://schemas.microsoft.com/office/powerpoint/2010/main" val="2784523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p:cTn id="2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p:cTn id="4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anim calcmode="lin" valueType="num">
                                      <p:cBhvr>
                                        <p:cTn id="4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p:cTn id="5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 calcmode="lin" valueType="num">
                                      <p:cBhvr>
                                        <p:cTn id="6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6"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67"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8"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i="1" dirty="0"/>
              <a:t>“Press on toward the goal.”</a:t>
            </a:r>
            <a:endParaRPr lang="en-US" b="1" dirty="0"/>
          </a:p>
        </p:txBody>
      </p:sp>
      <p:sp>
        <p:nvSpPr>
          <p:cNvPr id="4" name="TextBox 3"/>
          <p:cNvSpPr txBox="1"/>
          <p:nvPr/>
        </p:nvSpPr>
        <p:spPr>
          <a:xfrm>
            <a:off x="889599" y="1488865"/>
            <a:ext cx="10706798" cy="1846659"/>
          </a:xfrm>
          <a:prstGeom prst="rect">
            <a:avLst/>
          </a:prstGeom>
          <a:noFill/>
        </p:spPr>
        <p:txBody>
          <a:bodyPr wrap="square" rtlCol="0">
            <a:spAutoFit/>
          </a:bodyPr>
          <a:lstStyle/>
          <a:p>
            <a:pPr algn="ctr"/>
            <a:r>
              <a:rPr lang="en-US" sz="6000" b="1" dirty="0">
                <a:solidFill>
                  <a:srgbClr val="FFC000"/>
                </a:solidFill>
              </a:rPr>
              <a:t>Make Disciples</a:t>
            </a:r>
          </a:p>
          <a:p>
            <a:pPr algn="ctr"/>
            <a:r>
              <a:rPr lang="en-US" sz="5400" b="1" dirty="0">
                <a:solidFill>
                  <a:srgbClr val="FFC000"/>
                </a:solidFill>
              </a:rPr>
              <a:t>Evangelize &amp;  Catechize</a:t>
            </a:r>
          </a:p>
        </p:txBody>
      </p:sp>
      <p:sp>
        <p:nvSpPr>
          <p:cNvPr id="5" name="Rectangle 4"/>
          <p:cNvSpPr/>
          <p:nvPr/>
        </p:nvSpPr>
        <p:spPr>
          <a:xfrm>
            <a:off x="2049517" y="3831021"/>
            <a:ext cx="8119242" cy="2062103"/>
          </a:xfrm>
          <a:prstGeom prst="rect">
            <a:avLst/>
          </a:prstGeom>
        </p:spPr>
        <p:txBody>
          <a:bodyPr wrap="square">
            <a:spAutoFit/>
          </a:bodyPr>
          <a:lstStyle/>
          <a:p>
            <a:pPr algn="ctr"/>
            <a:r>
              <a:rPr lang="en-US" sz="2400" dirty="0">
                <a:solidFill>
                  <a:srgbClr val="FFFF00"/>
                </a:solidFill>
                <a:latin typeface="Arial" panose="020B0604020202020204" pitchFamily="34" charset="0"/>
                <a:ea typeface="Calibri" panose="020F0502020204030204" pitchFamily="34" charset="0"/>
                <a:cs typeface="Times New Roman" panose="02020603050405020304" pitchFamily="18" charset="0"/>
              </a:rPr>
              <a:t>“</a:t>
            </a:r>
            <a:r>
              <a:rPr lang="en-US" sz="3200" b="1" dirty="0">
                <a:solidFill>
                  <a:srgbClr val="FFFF00"/>
                </a:solidFill>
                <a:latin typeface="Arial" panose="020B0604020202020204" pitchFamily="34" charset="0"/>
                <a:ea typeface="Calibri" panose="020F0502020204030204" pitchFamily="34" charset="0"/>
                <a:cs typeface="Times New Roman" panose="02020603050405020304" pitchFamily="18" charset="0"/>
              </a:rPr>
              <a:t>Come, work for the Lord. The work is hard, the hours are long and the pay is low. But the retirement benefits are out of this world.”</a:t>
            </a:r>
            <a:endParaRPr lang="en-US" sz="3200" b="1" dirty="0">
              <a:solidFill>
                <a:srgbClr val="FFFF00"/>
              </a:solidFill>
            </a:endParaRPr>
          </a:p>
        </p:txBody>
      </p:sp>
    </p:spTree>
    <p:extLst>
      <p:ext uri="{BB962C8B-B14F-4D97-AF65-F5344CB8AC3E}">
        <p14:creationId xmlns:p14="http://schemas.microsoft.com/office/powerpoint/2010/main" val="174494456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stfrancisbend.org/uploads/6/4/5/9/64591827/6830052.jpg">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905518" y="1346457"/>
            <a:ext cx="6500553" cy="5270269"/>
          </a:xfrm>
          <a:prstGeom prst="rect">
            <a:avLst/>
          </a:prstGeom>
          <a:noFill/>
          <a:ln>
            <a:noFill/>
          </a:ln>
        </p:spPr>
      </p:pic>
      <p:sp>
        <p:nvSpPr>
          <p:cNvPr id="3" name="Title 1"/>
          <p:cNvSpPr>
            <a:spLocks noGrp="1"/>
          </p:cNvSpPr>
          <p:nvPr>
            <p:ph type="title"/>
          </p:nvPr>
        </p:nvSpPr>
        <p:spPr>
          <a:xfrm>
            <a:off x="905518" y="373890"/>
            <a:ext cx="6411405" cy="1400530"/>
          </a:xfrm>
        </p:spPr>
        <p:txBody>
          <a:bodyPr/>
          <a:lstStyle/>
          <a:p>
            <a:pPr algn="ctr"/>
            <a:r>
              <a:rPr lang="en-US" b="1" dirty="0"/>
              <a:t>St Francis – Pray for Us</a:t>
            </a:r>
          </a:p>
        </p:txBody>
      </p:sp>
      <p:sp>
        <p:nvSpPr>
          <p:cNvPr id="5" name="Rectangle 4"/>
          <p:cNvSpPr/>
          <p:nvPr/>
        </p:nvSpPr>
        <p:spPr>
          <a:xfrm>
            <a:off x="8344915" y="2214024"/>
            <a:ext cx="3641834" cy="3300968"/>
          </a:xfrm>
          <a:prstGeom prst="rect">
            <a:avLst/>
          </a:prstGeom>
        </p:spPr>
        <p:txBody>
          <a:bodyPr wrap="square">
            <a:spAutoFit/>
          </a:bodyPr>
          <a:lstStyle/>
          <a:p>
            <a:pPr algn="ctr">
              <a:lnSpc>
                <a:spcPct val="107000"/>
              </a:lnSpc>
              <a:spcAft>
                <a:spcPts val="800"/>
              </a:spcAft>
            </a:pPr>
            <a:r>
              <a:rPr lang="en-US" sz="6600" dirty="0">
                <a:solidFill>
                  <a:srgbClr val="FFFF00"/>
                </a:solidFill>
                <a:latin typeface="AR CENA" panose="02000000000000000000" pitchFamily="2" charset="0"/>
                <a:ea typeface="Calibri" panose="020F0502020204030204" pitchFamily="34" charset="0"/>
                <a:cs typeface="Times New Roman" panose="02020603050405020304" pitchFamily="18" charset="0"/>
              </a:rPr>
              <a:t>Thanks for your support</a:t>
            </a:r>
            <a:endParaRPr lang="en-US" sz="4400" dirty="0">
              <a:solidFill>
                <a:srgbClr val="FFFF00"/>
              </a:solidFill>
              <a:effectLst/>
              <a:latin typeface="AR CENA" panose="020000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73216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7200" b="1" dirty="0"/>
              <a:t>Our Vision</a:t>
            </a:r>
            <a:endParaRPr lang="en-US" sz="7200" b="1" dirty="0">
              <a:solidFill>
                <a:srgbClr val="FF00FF"/>
              </a:solidFill>
            </a:endParaRPr>
          </a:p>
        </p:txBody>
      </p:sp>
      <p:sp>
        <p:nvSpPr>
          <p:cNvPr id="3" name="Content Placeholder 2"/>
          <p:cNvSpPr>
            <a:spLocks noGrp="1"/>
          </p:cNvSpPr>
          <p:nvPr>
            <p:ph idx="1"/>
          </p:nvPr>
        </p:nvSpPr>
        <p:spPr>
          <a:xfrm>
            <a:off x="1103312" y="2052918"/>
            <a:ext cx="10085619" cy="4530762"/>
          </a:xfrm>
        </p:spPr>
        <p:txBody>
          <a:bodyPr>
            <a:normAutofit/>
          </a:bodyPr>
          <a:lstStyle/>
          <a:p>
            <a:pPr marL="0" indent="0" algn="ctr">
              <a:buNone/>
            </a:pPr>
            <a:r>
              <a:rPr lang="en-US" sz="3600" b="1" dirty="0">
                <a:solidFill>
                  <a:srgbClr val="FFC000"/>
                </a:solidFill>
              </a:rPr>
              <a:t>To become a church family centered on the Eucharist where everyone feels welcomed, has a deep sense of belonging and enabled to become good stewards and intentional Disciples of Christ.</a:t>
            </a:r>
          </a:p>
          <a:p>
            <a:pPr marL="0" indent="0">
              <a:buNone/>
            </a:pPr>
            <a:endParaRPr lang="en-US" sz="3600" dirty="0">
              <a:solidFill>
                <a:srgbClr val="FFC000"/>
              </a:solidFill>
            </a:endParaRPr>
          </a:p>
          <a:p>
            <a:pPr marL="0" indent="0">
              <a:buNone/>
            </a:pPr>
            <a:r>
              <a:rPr lang="en-US" sz="3600" b="1" dirty="0"/>
              <a:t>Vision for next 3-5 years</a:t>
            </a:r>
          </a:p>
        </p:txBody>
      </p:sp>
    </p:spTree>
    <p:extLst>
      <p:ext uri="{BB962C8B-B14F-4D97-AF65-F5344CB8AC3E}">
        <p14:creationId xmlns:p14="http://schemas.microsoft.com/office/powerpoint/2010/main" val="4293274661"/>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876" y="179282"/>
            <a:ext cx="11331146" cy="1663478"/>
          </a:xfrm>
        </p:spPr>
        <p:txBody>
          <a:bodyPr/>
          <a:lstStyle/>
          <a:p>
            <a:pPr algn="ctr"/>
            <a:r>
              <a:rPr lang="en-US" b="1" dirty="0"/>
              <a:t>Our Mission</a:t>
            </a:r>
          </a:p>
        </p:txBody>
      </p:sp>
      <p:sp>
        <p:nvSpPr>
          <p:cNvPr id="3" name="Subtitle 2"/>
          <p:cNvSpPr>
            <a:spLocks noGrp="1"/>
          </p:cNvSpPr>
          <p:nvPr>
            <p:ph type="subTitle" idx="1"/>
          </p:nvPr>
        </p:nvSpPr>
        <p:spPr>
          <a:xfrm>
            <a:off x="1030778" y="2259543"/>
            <a:ext cx="10028519" cy="3810185"/>
          </a:xfrm>
        </p:spPr>
        <p:txBody>
          <a:bodyPr>
            <a:noAutofit/>
          </a:bodyPr>
          <a:lstStyle/>
          <a:p>
            <a:pPr algn="ctr">
              <a:spcBef>
                <a:spcPts val="0"/>
              </a:spcBef>
              <a:spcAft>
                <a:spcPts val="1200"/>
              </a:spcAft>
            </a:pPr>
            <a:r>
              <a:rPr lang="en-US" sz="4400" b="1" cap="none" dirty="0">
                <a:solidFill>
                  <a:srgbClr val="FFC000"/>
                </a:solidFill>
              </a:rPr>
              <a:t>St. Francis of Assisi Catholic Church in Bend, Oregon strives to be a community that </a:t>
            </a:r>
            <a:r>
              <a:rPr lang="en-US" sz="4400" b="1" u="sng" cap="none" dirty="0">
                <a:solidFill>
                  <a:srgbClr val="FFC000"/>
                </a:solidFill>
              </a:rPr>
              <a:t>lives</a:t>
            </a:r>
            <a:r>
              <a:rPr lang="en-US" sz="4400" b="1" cap="none" dirty="0">
                <a:solidFill>
                  <a:srgbClr val="FFC000"/>
                </a:solidFill>
              </a:rPr>
              <a:t> and </a:t>
            </a:r>
            <a:r>
              <a:rPr lang="en-US" sz="4400" b="1" u="sng" cap="none" dirty="0">
                <a:solidFill>
                  <a:srgbClr val="FFC000"/>
                </a:solidFill>
              </a:rPr>
              <a:t>shares</a:t>
            </a:r>
            <a:r>
              <a:rPr lang="en-US" sz="4400" b="1" cap="none" dirty="0">
                <a:solidFill>
                  <a:srgbClr val="FFC000"/>
                </a:solidFill>
              </a:rPr>
              <a:t> the Gospel of Jesus Christ through prayer, love, and service.</a:t>
            </a:r>
          </a:p>
        </p:txBody>
      </p:sp>
    </p:spTree>
    <p:extLst>
      <p:ext uri="{BB962C8B-B14F-4D97-AF65-F5344CB8AC3E}">
        <p14:creationId xmlns:p14="http://schemas.microsoft.com/office/powerpoint/2010/main" val="3784711059"/>
      </p:ext>
    </p:extLst>
  </p:cSld>
  <p:clrMapOvr>
    <a:masterClrMapping/>
  </p:clrMapOvr>
  <mc:AlternateContent xmlns:mc="http://schemas.openxmlformats.org/markup-compatibility/2006" xmlns:p14="http://schemas.microsoft.com/office/powerpoint/2010/main">
    <mc:Choice Requires="p14">
      <p:transition spd="slow" p14:dur="1500">
        <p:wipe dir="r"/>
      </p:transition>
    </mc:Choice>
    <mc:Fallback xmlns="">
      <p:transition spd="slow">
        <p:wipe dir="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Reason for Our Existence?</a:t>
            </a:r>
          </a:p>
        </p:txBody>
      </p:sp>
      <p:sp>
        <p:nvSpPr>
          <p:cNvPr id="4" name="TextBox 3"/>
          <p:cNvSpPr txBox="1"/>
          <p:nvPr/>
        </p:nvSpPr>
        <p:spPr>
          <a:xfrm>
            <a:off x="814648" y="1729057"/>
            <a:ext cx="10706798" cy="4062651"/>
          </a:xfrm>
          <a:prstGeom prst="rect">
            <a:avLst/>
          </a:prstGeom>
          <a:noFill/>
        </p:spPr>
        <p:txBody>
          <a:bodyPr wrap="square" rtlCol="0">
            <a:spAutoFit/>
          </a:bodyPr>
          <a:lstStyle/>
          <a:p>
            <a:pPr algn="ctr"/>
            <a:r>
              <a:rPr lang="en-US" sz="9600" b="1" dirty="0">
                <a:solidFill>
                  <a:srgbClr val="FFC000"/>
                </a:solidFill>
              </a:rPr>
              <a:t>Making Disciples</a:t>
            </a:r>
          </a:p>
          <a:p>
            <a:pPr algn="ctr"/>
            <a:endParaRPr lang="en-US" sz="6600" dirty="0">
              <a:solidFill>
                <a:srgbClr val="FFC000"/>
              </a:solidFill>
            </a:endParaRPr>
          </a:p>
          <a:p>
            <a:pPr algn="ctr"/>
            <a:r>
              <a:rPr lang="en-US" sz="9600" b="1" u="sng" dirty="0">
                <a:solidFill>
                  <a:srgbClr val="FFC000"/>
                </a:solidFill>
              </a:rPr>
              <a:t>Evangelization</a:t>
            </a:r>
            <a:r>
              <a:rPr lang="en-US" sz="9600" dirty="0">
                <a:solidFill>
                  <a:srgbClr val="FFC000"/>
                </a:solidFill>
              </a:rPr>
              <a:t> </a:t>
            </a:r>
          </a:p>
        </p:txBody>
      </p:sp>
    </p:spTree>
    <p:extLst>
      <p:ext uri="{BB962C8B-B14F-4D97-AF65-F5344CB8AC3E}">
        <p14:creationId xmlns:p14="http://schemas.microsoft.com/office/powerpoint/2010/main" val="3767992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do we do it?</a:t>
            </a:r>
          </a:p>
        </p:txBody>
      </p:sp>
      <p:sp>
        <p:nvSpPr>
          <p:cNvPr id="4" name="TextBox 3"/>
          <p:cNvSpPr txBox="1"/>
          <p:nvPr/>
        </p:nvSpPr>
        <p:spPr>
          <a:xfrm>
            <a:off x="814648" y="1729057"/>
            <a:ext cx="10706798" cy="4524315"/>
          </a:xfrm>
          <a:prstGeom prst="rect">
            <a:avLst/>
          </a:prstGeom>
          <a:noFill/>
        </p:spPr>
        <p:txBody>
          <a:bodyPr wrap="square" rtlCol="0">
            <a:spAutoFit/>
          </a:bodyPr>
          <a:lstStyle/>
          <a:p>
            <a:pPr algn="ctr"/>
            <a:r>
              <a:rPr lang="en-US" sz="9600" b="1" dirty="0">
                <a:solidFill>
                  <a:srgbClr val="FFC000"/>
                </a:solidFill>
              </a:rPr>
              <a:t>Church</a:t>
            </a:r>
          </a:p>
          <a:p>
            <a:pPr algn="ctr"/>
            <a:r>
              <a:rPr lang="en-US" sz="9600" b="1" dirty="0">
                <a:solidFill>
                  <a:srgbClr val="FFC000"/>
                </a:solidFill>
              </a:rPr>
              <a:t>with</a:t>
            </a:r>
            <a:endParaRPr lang="en-US" sz="6600" dirty="0">
              <a:solidFill>
                <a:srgbClr val="FFC000"/>
              </a:solidFill>
            </a:endParaRPr>
          </a:p>
          <a:p>
            <a:pPr algn="ctr"/>
            <a:r>
              <a:rPr lang="en-US" sz="9600" b="1" dirty="0">
                <a:solidFill>
                  <a:srgbClr val="FFC000"/>
                </a:solidFill>
              </a:rPr>
              <a:t>School</a:t>
            </a:r>
            <a:r>
              <a:rPr lang="en-US" sz="9600" dirty="0">
                <a:solidFill>
                  <a:srgbClr val="FFC000"/>
                </a:solidFill>
              </a:rPr>
              <a:t> </a:t>
            </a:r>
          </a:p>
        </p:txBody>
      </p:sp>
    </p:spTree>
    <p:extLst>
      <p:ext uri="{BB962C8B-B14F-4D97-AF65-F5344CB8AC3E}">
        <p14:creationId xmlns:p14="http://schemas.microsoft.com/office/powerpoint/2010/main" val="408737668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fltVal val="0"/>
                                          </p:val>
                                        </p:tav>
                                        <p:tav tm="100000">
                                          <p:val>
                                            <p:strVal val="#ppt_w"/>
                                          </p:val>
                                        </p:tav>
                                      </p:tavLst>
                                    </p:anim>
                                    <p:anim calcmode="lin" valueType="num">
                                      <p:cBhvr>
                                        <p:cTn id="8" dur="1500" fill="hold"/>
                                        <p:tgtEl>
                                          <p:spTgt spid="4"/>
                                        </p:tgtEl>
                                        <p:attrNameLst>
                                          <p:attrName>ppt_h</p:attrName>
                                        </p:attrNameLst>
                                      </p:cBhvr>
                                      <p:tavLst>
                                        <p:tav tm="0">
                                          <p:val>
                                            <p:fltVal val="0"/>
                                          </p:val>
                                        </p:tav>
                                        <p:tav tm="100000">
                                          <p:val>
                                            <p:strVal val="#ppt_h"/>
                                          </p:val>
                                        </p:tav>
                                      </p:tavLst>
                                    </p:anim>
                                    <p:animEffect transition="in" filter="fade">
                                      <p:cBhvr>
                                        <p:cTn id="9"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3215" y="515781"/>
            <a:ext cx="9404723" cy="1054838"/>
          </a:xfrm>
        </p:spPr>
        <p:txBody>
          <a:bodyPr/>
          <a:lstStyle/>
          <a:p>
            <a:r>
              <a:rPr lang="en-US" b="1" dirty="0"/>
              <a:t>Living and Sharing the Gospel</a:t>
            </a:r>
          </a:p>
        </p:txBody>
      </p:sp>
      <p:sp>
        <p:nvSpPr>
          <p:cNvPr id="3" name="Content Placeholder 2"/>
          <p:cNvSpPr>
            <a:spLocks noGrp="1"/>
          </p:cNvSpPr>
          <p:nvPr>
            <p:ph idx="1"/>
          </p:nvPr>
        </p:nvSpPr>
        <p:spPr>
          <a:xfrm>
            <a:off x="1104293" y="1570619"/>
            <a:ext cx="8946541" cy="4979810"/>
          </a:xfrm>
        </p:spPr>
        <p:txBody>
          <a:bodyPr>
            <a:normAutofit fontScale="92500"/>
          </a:bodyPr>
          <a:lstStyle/>
          <a:p>
            <a:r>
              <a:rPr lang="en-US" sz="3900" b="1" dirty="0">
                <a:solidFill>
                  <a:srgbClr val="FFFF00"/>
                </a:solidFill>
              </a:rPr>
              <a:t>Evangelization and Catechesis</a:t>
            </a:r>
          </a:p>
          <a:p>
            <a:pPr marL="400050" lvl="1" indent="0">
              <a:buNone/>
            </a:pPr>
            <a:endParaRPr lang="en-US" sz="2600" dirty="0">
              <a:solidFill>
                <a:srgbClr val="FFFF00"/>
              </a:solidFill>
            </a:endParaRPr>
          </a:p>
          <a:p>
            <a:pPr marL="400050" lvl="1" indent="0" algn="ctr">
              <a:buNone/>
            </a:pPr>
            <a:r>
              <a:rPr lang="en-US" sz="3600" b="1" dirty="0">
                <a:solidFill>
                  <a:srgbClr val="FFC000"/>
                </a:solidFill>
              </a:rPr>
              <a:t>“Go therefore and make disciples of all nations, baptizing them in the name of the Son and of the Holy Spirit, teaching them to observe all that I have commanded you. And behold, I am with you always, to the end of the age.”</a:t>
            </a:r>
          </a:p>
          <a:p>
            <a:pPr marL="400050" lvl="1" indent="0">
              <a:buNone/>
            </a:pPr>
            <a:r>
              <a:rPr lang="en-US" sz="2600" dirty="0">
                <a:solidFill>
                  <a:srgbClr val="FFC000"/>
                </a:solidFill>
              </a:rPr>
              <a:t>												</a:t>
            </a:r>
            <a:r>
              <a:rPr lang="en-US" sz="2600" i="1" dirty="0">
                <a:solidFill>
                  <a:srgbClr val="FFC000"/>
                </a:solidFill>
              </a:rPr>
              <a:t>Mt 28:19-20</a:t>
            </a:r>
          </a:p>
        </p:txBody>
      </p:sp>
    </p:spTree>
    <p:extLst>
      <p:ext uri="{BB962C8B-B14F-4D97-AF65-F5344CB8AC3E}">
        <p14:creationId xmlns:p14="http://schemas.microsoft.com/office/powerpoint/2010/main" val="2944519433"/>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39250</TotalTime>
  <Words>1724</Words>
  <Application>Microsoft Office PowerPoint</Application>
  <PresentationFormat>Widescreen</PresentationFormat>
  <Paragraphs>337</Paragraphs>
  <Slides>41</Slides>
  <Notes>39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41</vt:i4>
      </vt:variant>
    </vt:vector>
  </HeadingPairs>
  <TitlesOfParts>
    <vt:vector size="54" baseType="lpstr">
      <vt:lpstr>Albertus Extra Bold</vt:lpstr>
      <vt:lpstr>Albertus Medium</vt:lpstr>
      <vt:lpstr>Apple Chancery</vt:lpstr>
      <vt:lpstr>AR CENA</vt:lpstr>
      <vt:lpstr>Arial</vt:lpstr>
      <vt:lpstr>Calibri</vt:lpstr>
      <vt:lpstr>Calibri Light</vt:lpstr>
      <vt:lpstr>Century Gothic</vt:lpstr>
      <vt:lpstr>Times New Roman</vt:lpstr>
      <vt:lpstr>Wingdings</vt:lpstr>
      <vt:lpstr>Wingdings 3</vt:lpstr>
      <vt:lpstr>Ion</vt:lpstr>
      <vt:lpstr>Custom Design</vt:lpstr>
      <vt:lpstr>PowerPoint Presentation</vt:lpstr>
      <vt:lpstr>Thank you for your generous support to St. Francis.</vt:lpstr>
      <vt:lpstr>Press on toward the goal (Phil. 3:14)</vt:lpstr>
      <vt:lpstr>Bend growth*</vt:lpstr>
      <vt:lpstr>Our Vision</vt:lpstr>
      <vt:lpstr>Our Mission</vt:lpstr>
      <vt:lpstr>Reason for Our Existence?</vt:lpstr>
      <vt:lpstr>How do we do it?</vt:lpstr>
      <vt:lpstr>Living and Sharing the Gospel</vt:lpstr>
      <vt:lpstr>Making Disciples – What has been accomplished:</vt:lpstr>
      <vt:lpstr>Making Disciples – What has been accomplished:</vt:lpstr>
      <vt:lpstr>Making Disciples – What has been accomplished:</vt:lpstr>
      <vt:lpstr>Catechesis - What has been accomplished: </vt:lpstr>
      <vt:lpstr>Catechesis - What has been accomplished: </vt:lpstr>
      <vt:lpstr>Catechesis - What has been accomplished: </vt:lpstr>
      <vt:lpstr>Fiscal stewardship – What has been accomplished:  </vt:lpstr>
      <vt:lpstr>Fiscal stewardship – What has been accomplished:  </vt:lpstr>
      <vt:lpstr>Fiscal stewardship – What has been accomplished:  </vt:lpstr>
      <vt:lpstr>Fiscal stewardship – What has been accomplished:  </vt:lpstr>
      <vt:lpstr>Fiscal stewardship – What has been accomplished:  </vt:lpstr>
      <vt:lpstr>Fiscal stewardship – What has been accomplished:  </vt:lpstr>
      <vt:lpstr>Beyond the Mortgage: Vision 2025</vt:lpstr>
      <vt:lpstr>Beyond the Mortgage: Vision 2025</vt:lpstr>
      <vt:lpstr>Beyond the Mortgage: Vision 2025</vt:lpstr>
      <vt:lpstr>Beyond the Mortgage: Vision 2025</vt:lpstr>
      <vt:lpstr>Beyond the Mortgage: Vision 2025</vt:lpstr>
      <vt:lpstr>Beyond the Mortgage: Vision 2025</vt:lpstr>
      <vt:lpstr>Beyond the Mortgage: Vision 2025</vt:lpstr>
      <vt:lpstr>Beyond the Mortgage: Vision 2025</vt:lpstr>
      <vt:lpstr>Beyond the Mortgage: Vision 2025</vt:lpstr>
      <vt:lpstr>Beyond the Mortgage: Vision 2025</vt:lpstr>
      <vt:lpstr>Beyond the Mortgage: Vision 2025</vt:lpstr>
      <vt:lpstr>Beyond the Mortgage: Vision 2025</vt:lpstr>
      <vt:lpstr>Two Parishes</vt:lpstr>
      <vt:lpstr>Master Plan</vt:lpstr>
      <vt:lpstr>Beyond the Mortgage: Vision 2025</vt:lpstr>
      <vt:lpstr>Beyond the Mortgage: Vision 2025</vt:lpstr>
      <vt:lpstr>2020 Financial Goals</vt:lpstr>
      <vt:lpstr>“Press on toward the goal.”</vt:lpstr>
      <vt:lpstr>“Press on toward the goal.”</vt:lpstr>
      <vt:lpstr>St Francis – Pray for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Forms of Prayer</dc:title>
  <dc:creator>DBeougher</dc:creator>
  <cp:lastModifiedBy>Sherrie</cp:lastModifiedBy>
  <cp:revision>274</cp:revision>
  <cp:lastPrinted>2017-09-19T22:31:55Z</cp:lastPrinted>
  <dcterms:created xsi:type="dcterms:W3CDTF">2017-02-20T23:35:47Z</dcterms:created>
  <dcterms:modified xsi:type="dcterms:W3CDTF">2022-10-03T18:18:19Z</dcterms:modified>
</cp:coreProperties>
</file>